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637" r:id="rId2"/>
    <p:sldId id="2640" r:id="rId3"/>
    <p:sldId id="2641" r:id="rId4"/>
    <p:sldId id="2642" r:id="rId5"/>
    <p:sldId id="2643" r:id="rId6"/>
    <p:sldId id="2644" r:id="rId7"/>
    <p:sldId id="2645" r:id="rId8"/>
    <p:sldId id="2646" r:id="rId9"/>
    <p:sldId id="2647" r:id="rId10"/>
    <p:sldId id="2610" r:id="rId11"/>
    <p:sldId id="2611" r:id="rId12"/>
    <p:sldId id="2587" r:id="rId13"/>
    <p:sldId id="2588" r:id="rId14"/>
    <p:sldId id="2589" r:id="rId15"/>
    <p:sldId id="2590" r:id="rId16"/>
    <p:sldId id="2591" r:id="rId17"/>
    <p:sldId id="2592" r:id="rId18"/>
    <p:sldId id="2593" r:id="rId19"/>
    <p:sldId id="2594" r:id="rId20"/>
    <p:sldId id="2595" r:id="rId21"/>
    <p:sldId id="2596" r:id="rId22"/>
    <p:sldId id="2597" r:id="rId23"/>
    <p:sldId id="2598" r:id="rId24"/>
    <p:sldId id="2599" r:id="rId25"/>
    <p:sldId id="2600" r:id="rId26"/>
    <p:sldId id="2601" r:id="rId27"/>
    <p:sldId id="2602" r:id="rId28"/>
    <p:sldId id="2603" r:id="rId29"/>
    <p:sldId id="2604" r:id="rId30"/>
    <p:sldId id="2605" r:id="rId31"/>
    <p:sldId id="2606" r:id="rId32"/>
    <p:sldId id="2607" r:id="rId33"/>
    <p:sldId id="2616" r:id="rId34"/>
    <p:sldId id="2608" r:id="rId35"/>
    <p:sldId id="2615" r:id="rId36"/>
    <p:sldId id="2617" r:id="rId37"/>
    <p:sldId id="2609" r:id="rId38"/>
    <p:sldId id="2618" r:id="rId39"/>
    <p:sldId id="2619" r:id="rId40"/>
    <p:sldId id="2620" r:id="rId41"/>
    <p:sldId id="2621" r:id="rId42"/>
    <p:sldId id="2622" r:id="rId43"/>
    <p:sldId id="2623" r:id="rId44"/>
    <p:sldId id="2545" r:id="rId45"/>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E68C08"/>
    <a:srgbClr val="FF9966"/>
    <a:srgbClr val="404040"/>
    <a:srgbClr val="EA5404"/>
    <a:srgbClr val="66CCFF"/>
    <a:srgbClr val="FF7C80"/>
    <a:srgbClr val="FF6600"/>
    <a:srgbClr val="FFFF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p:scale>
          <a:sx n="95" d="100"/>
          <a:sy n="95" d="100"/>
        </p:scale>
        <p:origin x="102"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528" cy="498040"/>
          </a:xfrm>
          <a:prstGeom prst="rect">
            <a:avLst/>
          </a:prstGeom>
        </p:spPr>
        <p:txBody>
          <a:bodyPr vert="horz" lIns="88194" tIns="44097" rIns="88194" bIns="44097" rtlCol="0"/>
          <a:lstStyle>
            <a:lvl1pPr algn="l">
              <a:defRPr sz="1200"/>
            </a:lvl1pPr>
          </a:lstStyle>
          <a:p>
            <a:endParaRPr lang="zh-CN" altLang="en-US"/>
          </a:p>
        </p:txBody>
      </p:sp>
      <p:sp>
        <p:nvSpPr>
          <p:cNvPr id="3" name="日期占位符 2"/>
          <p:cNvSpPr>
            <a:spLocks noGrp="1"/>
          </p:cNvSpPr>
          <p:nvPr>
            <p:ph type="dt" idx="1"/>
          </p:nvPr>
        </p:nvSpPr>
        <p:spPr>
          <a:xfrm>
            <a:off x="3850271" y="0"/>
            <a:ext cx="2945528" cy="498040"/>
          </a:xfrm>
          <a:prstGeom prst="rect">
            <a:avLst/>
          </a:prstGeom>
        </p:spPr>
        <p:txBody>
          <a:bodyPr vert="horz" lIns="88194" tIns="44097" rIns="88194" bIns="44097" rtlCol="0"/>
          <a:lstStyle>
            <a:lvl1pPr algn="r">
              <a:defRPr sz="1200"/>
            </a:lvl1pPr>
          </a:lstStyle>
          <a:p>
            <a:fld id="{D2A48B96-639E-45A3-A0BA-2464DFDB1FAA}" type="datetimeFigureOut">
              <a:rPr lang="zh-CN" altLang="en-US" smtClean="0"/>
              <a:t>2020/11/19 Thursday</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8194" tIns="44097" rIns="88194" bIns="44097" rtlCol="0" anchor="ctr"/>
          <a:lstStyle/>
          <a:p>
            <a:endParaRPr lang="zh-CN" altLang="en-US"/>
          </a:p>
        </p:txBody>
      </p:sp>
      <p:sp>
        <p:nvSpPr>
          <p:cNvPr id="5" name="备注占位符 4"/>
          <p:cNvSpPr>
            <a:spLocks noGrp="1"/>
          </p:cNvSpPr>
          <p:nvPr>
            <p:ph type="body" sz="quarter" idx="3"/>
          </p:nvPr>
        </p:nvSpPr>
        <p:spPr>
          <a:xfrm>
            <a:off x="679737" y="4777045"/>
            <a:ext cx="5437897" cy="3908493"/>
          </a:xfrm>
          <a:prstGeom prst="rect">
            <a:avLst/>
          </a:prstGeom>
        </p:spPr>
        <p:txBody>
          <a:bodyPr vert="horz" lIns="88194" tIns="44097" rIns="88194" bIns="44097"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291"/>
            <a:ext cx="2945528" cy="498039"/>
          </a:xfrm>
          <a:prstGeom prst="rect">
            <a:avLst/>
          </a:prstGeom>
        </p:spPr>
        <p:txBody>
          <a:bodyPr vert="horz" lIns="88194" tIns="44097" rIns="88194" bIns="4409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271" y="9428291"/>
            <a:ext cx="2945528" cy="498039"/>
          </a:xfrm>
          <a:prstGeom prst="rect">
            <a:avLst/>
          </a:prstGeom>
        </p:spPr>
        <p:txBody>
          <a:bodyPr vert="horz" lIns="88194" tIns="44097" rIns="88194" bIns="44097"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6289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874125" y="623888"/>
            <a:ext cx="2992438" cy="1684337"/>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9144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A45E25-1961-4722-84BE-0676CA10A3C2}" type="slidenum">
              <a:rPr lang="zh-CN" altLang="en-US" smtClean="0"/>
              <a:t>10</a:t>
            </a:fld>
            <a:endParaRPr lang="zh-CN" altLang="en-US"/>
          </a:p>
        </p:txBody>
      </p:sp>
    </p:spTree>
    <p:extLst>
      <p:ext uri="{BB962C8B-B14F-4D97-AF65-F5344CB8AC3E}">
        <p14:creationId xmlns:p14="http://schemas.microsoft.com/office/powerpoint/2010/main" val="421863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288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oundPic">
    <p:spTree>
      <p:nvGrpSpPr>
        <p:cNvPr id="1" name=""/>
        <p:cNvGrpSpPr/>
        <p:nvPr/>
      </p:nvGrpSpPr>
      <p:grpSpPr>
        <a:xfrm>
          <a:off x="0" y="0"/>
          <a:ext cx="0" cy="0"/>
          <a:chOff x="0" y="0"/>
          <a:chExt cx="0" cy="0"/>
        </a:xfrm>
      </p:grpSpPr>
      <p:sp>
        <p:nvSpPr>
          <p:cNvPr id="15" name="Freeform: Shape 14">
            <a:extLst>
              <a:ext uri="{FF2B5EF4-FFF2-40B4-BE49-F238E27FC236}">
                <a16:creationId xmlns="" xmlns:a16="http://schemas.microsoft.com/office/drawing/2014/main" id="{6581320E-24AB-49C9-ADC0-12B7ED5A29F8}"/>
              </a:ext>
            </a:extLst>
          </p:cNvPr>
          <p:cNvSpPr/>
          <p:nvPr userDrawn="1"/>
        </p:nvSpPr>
        <p:spPr>
          <a:xfrm>
            <a:off x="6599583" y="0"/>
            <a:ext cx="5592418" cy="6858000"/>
          </a:xfrm>
          <a:custGeom>
            <a:avLst/>
            <a:gdLst>
              <a:gd name="connsiteX0" fmla="*/ 4457400 w 8966591"/>
              <a:gd name="connsiteY0" fmla="*/ 0 h 6858000"/>
              <a:gd name="connsiteX1" fmla="*/ 8966591 w 8966591"/>
              <a:gd name="connsiteY1" fmla="*/ 0 h 6858000"/>
              <a:gd name="connsiteX2" fmla="*/ 8966591 w 8966591"/>
              <a:gd name="connsiteY2" fmla="*/ 6858000 h 6858000"/>
              <a:gd name="connsiteX3" fmla="*/ 0 w 8966591"/>
              <a:gd name="connsiteY3" fmla="*/ 6858000 h 6858000"/>
              <a:gd name="connsiteX4" fmla="*/ 61754 w 8966591"/>
              <a:gd name="connsiteY4" fmla="*/ 6833651 h 6858000"/>
              <a:gd name="connsiteX5" fmla="*/ 4462324 w 8966591"/>
              <a:gd name="connsiteY5" fmla="*/ 1947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591" h="6858000">
                <a:moveTo>
                  <a:pt x="4457400" y="0"/>
                </a:moveTo>
                <a:lnTo>
                  <a:pt x="8966591" y="0"/>
                </a:lnTo>
                <a:lnTo>
                  <a:pt x="8966591" y="6858000"/>
                </a:lnTo>
                <a:lnTo>
                  <a:pt x="0" y="6858000"/>
                </a:lnTo>
                <a:lnTo>
                  <a:pt x="61754" y="6833651"/>
                </a:lnTo>
                <a:cubicBezTo>
                  <a:pt x="2647785" y="5739852"/>
                  <a:pt x="4462324" y="3179197"/>
                  <a:pt x="4462324" y="194733"/>
                </a:cubicBezTo>
                <a:close/>
              </a:path>
            </a:pathLst>
          </a:custGeom>
          <a:solidFill>
            <a:srgbClr val="EA5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icture Placeholder 9">
            <a:extLst>
              <a:ext uri="{FF2B5EF4-FFF2-40B4-BE49-F238E27FC236}">
                <a16:creationId xmlns="" xmlns:a16="http://schemas.microsoft.com/office/drawing/2014/main" id="{10773171-5F4F-455D-BAB7-304E75FB92F0}"/>
              </a:ext>
            </a:extLst>
          </p:cNvPr>
          <p:cNvSpPr>
            <a:spLocks noGrp="1"/>
          </p:cNvSpPr>
          <p:nvPr>
            <p:ph type="pic" sz="quarter" idx="10"/>
          </p:nvPr>
        </p:nvSpPr>
        <p:spPr>
          <a:xfrm>
            <a:off x="7354957" y="0"/>
            <a:ext cx="4837044" cy="6858000"/>
          </a:xfrm>
          <a:custGeom>
            <a:avLst/>
            <a:gdLst>
              <a:gd name="connsiteX0" fmla="*/ 3276238 w 7769954"/>
              <a:gd name="connsiteY0" fmla="*/ 0 h 6858000"/>
              <a:gd name="connsiteX1" fmla="*/ 7769954 w 7769954"/>
              <a:gd name="connsiteY1" fmla="*/ 0 h 6858000"/>
              <a:gd name="connsiteX2" fmla="*/ 7769954 w 7769954"/>
              <a:gd name="connsiteY2" fmla="*/ 6858000 h 6858000"/>
              <a:gd name="connsiteX3" fmla="*/ 0 w 7769954"/>
              <a:gd name="connsiteY3" fmla="*/ 6858000 h 6858000"/>
              <a:gd name="connsiteX4" fmla="*/ 254746 w 7769954"/>
              <a:gd name="connsiteY4" fmla="*/ 6694685 h 6858000"/>
              <a:gd name="connsiteX5" fmla="*/ 3335861 w 7769954"/>
              <a:gd name="connsiteY5" fmla="*/ 899801 h 6858000"/>
              <a:gd name="connsiteX6" fmla="*/ 3299781 w 7769954"/>
              <a:gd name="connsiteY6" fmla="*/ 185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9954" h="6858000">
                <a:moveTo>
                  <a:pt x="3276238" y="0"/>
                </a:moveTo>
                <a:lnTo>
                  <a:pt x="7769954" y="0"/>
                </a:lnTo>
                <a:lnTo>
                  <a:pt x="7769954" y="6858000"/>
                </a:lnTo>
                <a:lnTo>
                  <a:pt x="0" y="6858000"/>
                </a:lnTo>
                <a:lnTo>
                  <a:pt x="254746" y="6694685"/>
                </a:lnTo>
                <a:cubicBezTo>
                  <a:pt x="2113670" y="5438821"/>
                  <a:pt x="3335861" y="3312040"/>
                  <a:pt x="3335861" y="899801"/>
                </a:cubicBezTo>
                <a:cubicBezTo>
                  <a:pt x="3335861" y="658577"/>
                  <a:pt x="3323639" y="420208"/>
                  <a:pt x="3299781" y="185279"/>
                </a:cubicBezTo>
                <a:close/>
              </a:path>
            </a:pathLst>
          </a:custGeom>
          <a:solidFill>
            <a:schemeClr val="bg1">
              <a:lumMod val="95000"/>
              <a:alpha val="3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231863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p>
        </p:txBody>
      </p:sp>
      <p:sp>
        <p:nvSpPr>
          <p:cNvPr id="7" name="灯片编号占位符 6"/>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2020/11/19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p>
        </p:txBody>
      </p:sp>
      <p:sp>
        <p:nvSpPr>
          <p:cNvPr id="6" name="灯片编号占位符 5"/>
          <p:cNvSpPr>
            <a:spLocks noGrp="1"/>
          </p:cNvSpPr>
          <p:nvPr>
            <p:ph type="sldNum" sz="quarter" idx="12"/>
          </p:nvPr>
        </p:nvSpPr>
        <p:spPr/>
        <p:txBody>
          <a:bodyPr/>
          <a:lstStyle/>
          <a:p>
            <a:pPr lvl="0"/>
            <a:fld id="{9A0DB2DC-4C9A-4742-B13C-FB6460FD3503}" type="slidenum">
              <a:rPr lang="en-US" altLang="zh-CN"/>
              <a:t>‹#›</a:t>
            </a:fld>
            <a:endParaRPr lang="zh-CN"/>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7" name="标题 1026"/>
          <p:cNvSpPr>
            <a:spLocks noGrp="1"/>
          </p:cNvSpPr>
          <p:nvPr>
            <p:ph type="title"/>
          </p:nvPr>
        </p:nvSpPr>
        <p:spPr>
          <a:xfrm>
            <a:off x="609600" y="190500"/>
            <a:ext cx="10972800" cy="582613"/>
          </a:xfrm>
          <a:prstGeom prst="rect">
            <a:avLst/>
          </a:prstGeom>
          <a:noFill/>
          <a:ln w="9525">
            <a:noFill/>
          </a:ln>
        </p:spPr>
        <p:txBody>
          <a:bodyPr anchor="ctr"/>
          <a:lstStyle/>
          <a:p>
            <a:pPr lvl="0"/>
            <a:r>
              <a:rPr lang="zh-CN" altLang="en-US"/>
              <a:t>单击此处编辑母版标题样式</a:t>
            </a:r>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2F288E0-7875-42C4-84C8-98DBBD3BF4D2}" type="datetimeFigureOut">
              <a:rPr lang="zh-CN" altLang="en-US" smtClean="0"/>
              <a:t>2020/11/19 Thursday</a:t>
            </a:fld>
            <a:endParaRPr lang="zh-CN" altLang="en-US"/>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9" r:id="rId11"/>
    <p:sldLayoutId id="2147483670"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marL="0" lvl="0" indent="0" algn="l" defTabSz="914400" eaLnBrk="1" fontAlgn="base" latinLnBrk="0" hangingPunct="1">
        <a:lnSpc>
          <a:spcPct val="100000"/>
        </a:lnSpc>
        <a:spcBef>
          <a:spcPct val="0"/>
        </a:spcBef>
        <a:spcAft>
          <a:spcPct val="0"/>
        </a:spcAft>
        <a:buClr>
          <a:srgbClr val="000000"/>
        </a:buClr>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ygjy.ah.gov.cn/" TargetMode="Externa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461683"/>
            <a:ext cx="12191999" cy="707886"/>
          </a:xfrm>
          <a:prstGeom prst="rect">
            <a:avLst/>
          </a:prstGeom>
        </p:spPr>
        <p:txBody>
          <a:bodyPr wrap="square">
            <a:spAutoFit/>
          </a:bodyPr>
          <a:lstStyle/>
          <a:p>
            <a:pPr algn="ctr"/>
            <a:r>
              <a:rPr lang="zh-CN" altLang="en-US" sz="4000" b="1" dirty="0">
                <a:solidFill>
                  <a:srgbClr val="000000"/>
                </a:solidFill>
                <a:latin typeface="微软雅黑" panose="020B0503020204020204" pitchFamily="34" charset="-122"/>
                <a:ea typeface="微软雅黑" panose="020B0503020204020204" pitchFamily="34" charset="-122"/>
              </a:rPr>
              <a:t>芜湖市就业</a:t>
            </a:r>
            <a:r>
              <a:rPr lang="zh-CN" altLang="en-US" sz="4000" b="1" dirty="0" smtClean="0">
                <a:solidFill>
                  <a:srgbClr val="000000"/>
                </a:solidFill>
                <a:latin typeface="微软雅黑" panose="020B0503020204020204" pitchFamily="34" charset="-122"/>
                <a:ea typeface="微软雅黑" panose="020B0503020204020204" pitchFamily="34" charset="-122"/>
              </a:rPr>
              <a:t>创业和人才政策解读</a:t>
            </a:r>
          </a:p>
        </p:txBody>
      </p:sp>
      <p:sp>
        <p:nvSpPr>
          <p:cNvPr id="10" name="矩形 9"/>
          <p:cNvSpPr/>
          <p:nvPr/>
        </p:nvSpPr>
        <p:spPr>
          <a:xfrm>
            <a:off x="4798582" y="3298613"/>
            <a:ext cx="2518638" cy="307777"/>
          </a:xfrm>
          <a:prstGeom prst="rect">
            <a:avLst/>
          </a:prstGeom>
        </p:spPr>
        <p:txBody>
          <a:bodyPr wrap="none">
            <a:spAutoFit/>
          </a:bodyPr>
          <a:lstStyle/>
          <a:p>
            <a:r>
              <a:rPr lang="zh-CN" altLang="en-US" sz="1400" smtClean="0">
                <a:solidFill>
                  <a:srgbClr val="000000"/>
                </a:solidFill>
                <a:latin typeface="微软雅黑" panose="020B0503020204020204" pitchFamily="34" charset="-122"/>
                <a:ea typeface="微软雅黑" panose="020B0503020204020204" pitchFamily="34" charset="-122"/>
              </a:rPr>
              <a:t>芜湖市人力资源和社会保障局</a:t>
            </a:r>
          </a:p>
        </p:txBody>
      </p:sp>
      <p:cxnSp>
        <p:nvCxnSpPr>
          <p:cNvPr id="14" name="直接连接符 13"/>
          <p:cNvCxnSpPr/>
          <p:nvPr/>
        </p:nvCxnSpPr>
        <p:spPr>
          <a:xfrm flipH="1">
            <a:off x="3276601" y="3452283"/>
            <a:ext cx="1320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H="1">
            <a:off x="7501468" y="3452283"/>
            <a:ext cx="1320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32466"/>
            <a:ext cx="12192000" cy="1525534"/>
          </a:xfrm>
          <a:prstGeom prst="rect">
            <a:avLst/>
          </a:prstGeom>
          <a:effectLst>
            <a:softEdge rad="0"/>
          </a:effectLst>
        </p:spPr>
      </p:pic>
    </p:spTree>
    <p:extLst>
      <p:ext uri="{BB962C8B-B14F-4D97-AF65-F5344CB8AC3E}">
        <p14:creationId xmlns:p14="http://schemas.microsoft.com/office/powerpoint/2010/main" val="537750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3080E5B2-DD29-4D86-B93F-BC2D53AA879B}"/>
              </a:ext>
            </a:extLst>
          </p:cNvPr>
          <p:cNvSpPr/>
          <p:nvPr/>
        </p:nvSpPr>
        <p:spPr>
          <a:xfrm>
            <a:off x="11348081" y="5506278"/>
            <a:ext cx="843919" cy="1351722"/>
          </a:xfrm>
          <a:custGeom>
            <a:avLst/>
            <a:gdLst>
              <a:gd name="connsiteX0" fmla="*/ 2231967 w 2231967"/>
              <a:gd name="connsiteY0" fmla="*/ 0 h 3574987"/>
              <a:gd name="connsiteX1" fmla="*/ 2231967 w 2231967"/>
              <a:gd name="connsiteY1" fmla="*/ 3574987 h 3574987"/>
              <a:gd name="connsiteX2" fmla="*/ 0 w 2231967"/>
              <a:gd name="connsiteY2" fmla="*/ 3574987 h 3574987"/>
              <a:gd name="connsiteX3" fmla="*/ 6122 w 2231967"/>
              <a:gd name="connsiteY3" fmla="*/ 3526811 h 3574987"/>
              <a:gd name="connsiteX4" fmla="*/ 2047230 w 2231967"/>
              <a:gd name="connsiteY4" fmla="*/ 131370 h 357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967" h="3574987">
                <a:moveTo>
                  <a:pt x="2231967" y="0"/>
                </a:moveTo>
                <a:lnTo>
                  <a:pt x="2231967" y="3574987"/>
                </a:lnTo>
                <a:lnTo>
                  <a:pt x="0" y="3574987"/>
                </a:lnTo>
                <a:lnTo>
                  <a:pt x="6122" y="3526811"/>
                </a:lnTo>
                <a:cubicBezTo>
                  <a:pt x="217814" y="2141364"/>
                  <a:pt x="972981" y="934752"/>
                  <a:pt x="2047230" y="131370"/>
                </a:cubicBezTo>
                <a:close/>
              </a:path>
            </a:pathLst>
          </a:custGeom>
          <a:gradFill>
            <a:gsLst>
              <a:gs pos="100000">
                <a:schemeClr val="accent1"/>
              </a:gs>
              <a:gs pos="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 xmlns:a16="http://schemas.microsoft.com/office/drawing/2014/main" id="{DE589E53-AF13-41D4-80CF-4AF747F05F8C}"/>
              </a:ext>
            </a:extLst>
          </p:cNvPr>
          <p:cNvSpPr txBox="1"/>
          <p:nvPr/>
        </p:nvSpPr>
        <p:spPr>
          <a:xfrm>
            <a:off x="878063" y="1825007"/>
            <a:ext cx="5827236" cy="707886"/>
          </a:xfrm>
          <a:prstGeom prst="rect">
            <a:avLst/>
          </a:prstGeom>
          <a:noFill/>
        </p:spPr>
        <p:txBody>
          <a:bodyPr wrap="none" rtlCol="0" anchor="t">
            <a:spAutoFit/>
          </a:bodyPr>
          <a:lstStyle/>
          <a:p>
            <a:r>
              <a:rPr lang="zh-CN" altLang="zh-CN" sz="4000" b="1" kern="100" dirty="0">
                <a:solidFill>
                  <a:srgbClr val="EA5404"/>
                </a:solidFill>
                <a:latin typeface="微软雅黑" panose="020B0503020204020204" pitchFamily="34" charset="-122"/>
                <a:ea typeface="微软雅黑" panose="020B0503020204020204" pitchFamily="34" charset="-122"/>
                <a:cs typeface="仿宋" panose="02010609060101010101" pitchFamily="49" charset="-122"/>
              </a:rPr>
              <a:t>稳就业、促创业、聚</a:t>
            </a:r>
            <a:r>
              <a:rPr lang="zh-CN" altLang="zh-CN" sz="4000" b="1" kern="100" dirty="0" smtClean="0">
                <a:solidFill>
                  <a:srgbClr val="EA5404"/>
                </a:solidFill>
                <a:latin typeface="微软雅黑" panose="020B0503020204020204" pitchFamily="34" charset="-122"/>
                <a:ea typeface="微软雅黑" panose="020B0503020204020204" pitchFamily="34" charset="-122"/>
                <a:cs typeface="仿宋" panose="02010609060101010101" pitchFamily="49" charset="-122"/>
              </a:rPr>
              <a:t>人才</a:t>
            </a:r>
            <a:endParaRPr lang="zh-CN" altLang="en-US" sz="4000" b="1" dirty="0">
              <a:solidFill>
                <a:srgbClr val="EA5404"/>
              </a:solidFill>
              <a:latin typeface="微软雅黑" panose="020B0503020204020204" pitchFamily="34" charset="-122"/>
              <a:ea typeface="微软雅黑" panose="020B0503020204020204" pitchFamily="34" charset="-122"/>
            </a:endParaRPr>
          </a:p>
        </p:txBody>
      </p:sp>
      <p:sp>
        <p:nvSpPr>
          <p:cNvPr id="17" name="Rectangle: Rounded Corners 30">
            <a:extLst>
              <a:ext uri="{FF2B5EF4-FFF2-40B4-BE49-F238E27FC236}">
                <a16:creationId xmlns="" xmlns:a16="http://schemas.microsoft.com/office/drawing/2014/main" id="{DD67ABBF-CFDD-46C5-8884-ED5B1E0D980C}"/>
              </a:ext>
            </a:extLst>
          </p:cNvPr>
          <p:cNvSpPr/>
          <p:nvPr/>
        </p:nvSpPr>
        <p:spPr>
          <a:xfrm>
            <a:off x="878063" y="3284884"/>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8" name="图片占位符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067" r="30067"/>
          <a:stretch>
            <a:fillRect/>
          </a:stretch>
        </p:blipFill>
        <p:spPr/>
      </p:pic>
      <p:sp>
        <p:nvSpPr>
          <p:cNvPr id="33" name="Rectangle: Rounded Corners 30">
            <a:extLst>
              <a:ext uri="{FF2B5EF4-FFF2-40B4-BE49-F238E27FC236}">
                <a16:creationId xmlns="" xmlns:a16="http://schemas.microsoft.com/office/drawing/2014/main" id="{DD67ABBF-CFDD-46C5-8884-ED5B1E0D980C}"/>
              </a:ext>
            </a:extLst>
          </p:cNvPr>
          <p:cNvSpPr/>
          <p:nvPr/>
        </p:nvSpPr>
        <p:spPr>
          <a:xfrm>
            <a:off x="4028768" y="3284884"/>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522758" y="3324580"/>
            <a:ext cx="1569660"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企业吸纳</a:t>
            </a:r>
            <a:r>
              <a:rPr lang="zh-CN" altLang="en-US" dirty="0">
                <a:latin typeface="微软雅黑" panose="020B0503020204020204" pitchFamily="34" charset="-122"/>
                <a:ea typeface="微软雅黑" panose="020B0503020204020204" pitchFamily="34" charset="-122"/>
              </a:rPr>
              <a:t>就业</a:t>
            </a:r>
          </a:p>
        </p:txBody>
      </p:sp>
      <p:sp>
        <p:nvSpPr>
          <p:cNvPr id="37" name="文本框 36"/>
          <p:cNvSpPr txBox="1"/>
          <p:nvPr/>
        </p:nvSpPr>
        <p:spPr>
          <a:xfrm>
            <a:off x="4673463" y="3324580"/>
            <a:ext cx="1569660" cy="369332"/>
          </a:xfrm>
          <a:prstGeom prst="rect">
            <a:avLst/>
          </a:prstGeom>
          <a:noFill/>
        </p:spPr>
        <p:txBody>
          <a:bodyPr wrap="none" rtlCol="0">
            <a:spAutoFit/>
          </a:bodyPr>
          <a:lstStyle/>
          <a:p>
            <a:r>
              <a:rPr lang="zh-CN" altLang="en-US" smtClean="0">
                <a:latin typeface="微软雅黑" panose="020B0503020204020204" pitchFamily="34" charset="-122"/>
                <a:ea typeface="微软雅黑" panose="020B0503020204020204" pitchFamily="34" charset="-122"/>
              </a:rPr>
              <a:t>青年群体就业</a:t>
            </a:r>
            <a:endParaRPr lang="zh-CN" altLang="en-US">
              <a:latin typeface="微软雅黑" panose="020B0503020204020204" pitchFamily="34" charset="-122"/>
              <a:ea typeface="微软雅黑" panose="020B0503020204020204" pitchFamily="34" charset="-122"/>
            </a:endParaRPr>
          </a:p>
        </p:txBody>
      </p:sp>
      <p:sp>
        <p:nvSpPr>
          <p:cNvPr id="41" name="Rectangle: Rounded Corners 30">
            <a:extLst>
              <a:ext uri="{FF2B5EF4-FFF2-40B4-BE49-F238E27FC236}">
                <a16:creationId xmlns="" xmlns:a16="http://schemas.microsoft.com/office/drawing/2014/main" id="{DD67ABBF-CFDD-46C5-8884-ED5B1E0D980C}"/>
              </a:ext>
            </a:extLst>
          </p:cNvPr>
          <p:cNvSpPr/>
          <p:nvPr/>
        </p:nvSpPr>
        <p:spPr>
          <a:xfrm>
            <a:off x="878063" y="4008521"/>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3" name="Rectangle: Rounded Corners 30">
            <a:extLst>
              <a:ext uri="{FF2B5EF4-FFF2-40B4-BE49-F238E27FC236}">
                <a16:creationId xmlns="" xmlns:a16="http://schemas.microsoft.com/office/drawing/2014/main" id="{DD67ABBF-CFDD-46C5-8884-ED5B1E0D980C}"/>
              </a:ext>
            </a:extLst>
          </p:cNvPr>
          <p:cNvSpPr/>
          <p:nvPr/>
        </p:nvSpPr>
        <p:spPr>
          <a:xfrm>
            <a:off x="4028768" y="4008521"/>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068639" y="4031283"/>
            <a:ext cx="2492990" cy="369332"/>
          </a:xfrm>
          <a:prstGeom prst="rect">
            <a:avLst/>
          </a:prstGeom>
          <a:noFill/>
        </p:spPr>
        <p:txBody>
          <a:bodyPr wrap="none" rtlCol="0">
            <a:spAutoFit/>
          </a:bodyPr>
          <a:lstStyle/>
          <a:p>
            <a:r>
              <a:rPr lang="zh-CN" altLang="en-US" smtClean="0">
                <a:latin typeface="微软雅黑" panose="020B0503020204020204" pitchFamily="34" charset="-122"/>
                <a:ea typeface="微软雅黑" panose="020B0503020204020204" pitchFamily="34" charset="-122"/>
              </a:rPr>
              <a:t>就业困难人员兜底</a:t>
            </a:r>
            <a:r>
              <a:rPr lang="zh-CN" altLang="en-US">
                <a:latin typeface="微软雅黑" panose="020B0503020204020204" pitchFamily="34" charset="-122"/>
                <a:ea typeface="微软雅黑" panose="020B0503020204020204" pitchFamily="34" charset="-122"/>
              </a:rPr>
              <a:t>安置</a:t>
            </a:r>
          </a:p>
        </p:txBody>
      </p:sp>
      <p:sp>
        <p:nvSpPr>
          <p:cNvPr id="45" name="文本框 44"/>
          <p:cNvSpPr txBox="1"/>
          <p:nvPr/>
        </p:nvSpPr>
        <p:spPr>
          <a:xfrm>
            <a:off x="4848948" y="4031283"/>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扶持创业</a:t>
            </a:r>
            <a:endParaRPr lang="zh-CN" altLang="en-US" dirty="0">
              <a:latin typeface="微软雅黑" panose="020B0503020204020204" pitchFamily="34" charset="-122"/>
              <a:ea typeface="微软雅黑" panose="020B0503020204020204" pitchFamily="34" charset="-122"/>
            </a:endParaRPr>
          </a:p>
        </p:txBody>
      </p:sp>
      <p:sp>
        <p:nvSpPr>
          <p:cNvPr id="46" name="Rectangle: Rounded Corners 30">
            <a:extLst>
              <a:ext uri="{FF2B5EF4-FFF2-40B4-BE49-F238E27FC236}">
                <a16:creationId xmlns="" xmlns:a16="http://schemas.microsoft.com/office/drawing/2014/main" id="{DD67ABBF-CFDD-46C5-8884-ED5B1E0D980C}"/>
              </a:ext>
            </a:extLst>
          </p:cNvPr>
          <p:cNvSpPr/>
          <p:nvPr/>
        </p:nvSpPr>
        <p:spPr>
          <a:xfrm>
            <a:off x="2445605" y="4725662"/>
            <a:ext cx="2859051" cy="402533"/>
          </a:xfrm>
          <a:prstGeom prst="roundRect">
            <a:avLst>
              <a:gd name="adj" fmla="val 50000"/>
            </a:avLst>
          </a:prstGeom>
          <a:noFill/>
          <a:ln w="19050">
            <a:solidFill>
              <a:srgbClr val="FF9966"/>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CN" altLang="en-US" sz="1400" b="1" smtClean="0">
                <a:solidFill>
                  <a:schemeClr val="bg1"/>
                </a:solidFill>
                <a:latin typeface="微软雅黑" panose="020B0503020204020204" pitchFamily="34" charset="-122"/>
                <a:ea typeface="微软雅黑" panose="020B0503020204020204" pitchFamily="34" charset="-122"/>
              </a:rPr>
              <a:t>企 业 吸 纳 政 策</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321132" y="4734714"/>
            <a:ext cx="1107996"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人才</a:t>
            </a:r>
            <a:r>
              <a:rPr lang="zh-CN" altLang="en-US" dirty="0">
                <a:latin typeface="微软雅黑" panose="020B0503020204020204" pitchFamily="34" charset="-122"/>
                <a:ea typeface="微软雅黑" panose="020B0503020204020204" pitchFamily="34" charset="-122"/>
              </a:rPr>
              <a:t>政策</a:t>
            </a:r>
          </a:p>
        </p:txBody>
      </p:sp>
    </p:spTree>
    <p:extLst>
      <p:ext uri="{BB962C8B-B14F-4D97-AF65-F5344CB8AC3E}">
        <p14:creationId xmlns:p14="http://schemas.microsoft.com/office/powerpoint/2010/main" val="3199746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374962" y="1911206"/>
            <a:ext cx="4849496" cy="2354491"/>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吸纳高校（职业院校、技工院校）毕业生就业的芜湖招商企业，最高按每人</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元的标准给予企业一次性就业补贴，并对企业承担的社会保险缴费最高给予全额补贴，补贴期限不超过</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年。对新增就业岗位的小微企业、就业扶贫车间和招用毕业年度高校毕业生的中小微企业，按照每人</a:t>
            </a:r>
            <a:r>
              <a:rPr lang="en-US" altLang="zh-CN" sz="1400">
                <a:latin typeface="微软雅黑" panose="020B0503020204020204" pitchFamily="34" charset="-122"/>
                <a:ea typeface="微软雅黑" panose="020B0503020204020204" pitchFamily="34" charset="-122"/>
              </a:rPr>
              <a:t>1000</a:t>
            </a:r>
            <a:r>
              <a:rPr lang="zh-CN" altLang="zh-CN" sz="1400">
                <a:latin typeface="微软雅黑" panose="020B0503020204020204" pitchFamily="34" charset="-122"/>
                <a:ea typeface="微软雅黑" panose="020B0503020204020204" pitchFamily="34" charset="-122"/>
              </a:rPr>
              <a:t>元的标准给予新增就业岗位一次性补贴。其中吸纳就业困难人员、建档立卡贫困劳动者的，补贴标准提高到每人</a:t>
            </a:r>
            <a:r>
              <a:rPr lang="en-US" altLang="zh-CN" sz="1400">
                <a:latin typeface="微软雅黑" panose="020B0503020204020204" pitchFamily="34" charset="-122"/>
                <a:ea typeface="微软雅黑" panose="020B0503020204020204" pitchFamily="34" charset="-122"/>
              </a:rPr>
              <a:t>2000</a:t>
            </a:r>
            <a:r>
              <a:rPr lang="zh-CN" altLang="zh-CN" sz="1400">
                <a:latin typeface="微软雅黑" panose="020B0503020204020204" pitchFamily="34" charset="-122"/>
                <a:ea typeface="微软雅黑" panose="020B0503020204020204" pitchFamily="34" charset="-122"/>
              </a:rPr>
              <a:t>元。</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0" name="TextBox 3"/>
          <p:cNvSpPr txBox="1"/>
          <p:nvPr/>
        </p:nvSpPr>
        <p:spPr>
          <a:xfrm>
            <a:off x="8194417" y="1000768"/>
            <a:ext cx="1415773" cy="461665"/>
          </a:xfrm>
          <a:prstGeom prst="rect">
            <a:avLst/>
          </a:prstGeom>
          <a:noFill/>
        </p:spPr>
        <p:txBody>
          <a:bodyPr wrap="none" rtlCol="0">
            <a:spAutoFit/>
          </a:bodyPr>
          <a:lstStyle/>
          <a:p>
            <a:pPr algn="ctr"/>
            <a:r>
              <a:rPr lang="zh-CN" altLang="zh-CN" sz="2400" b="1" smtClean="0">
                <a:solidFill>
                  <a:srgbClr val="EA5404"/>
                </a:solidFill>
                <a:latin typeface="微软雅黑" panose="020B0503020204020204" pitchFamily="34" charset="-122"/>
                <a:ea typeface="微软雅黑" panose="020B0503020204020204" pitchFamily="34" charset="-122"/>
              </a:rPr>
              <a:t>就业</a:t>
            </a:r>
            <a:r>
              <a:rPr lang="zh-CN" altLang="en-US" sz="2400" b="1" smtClean="0">
                <a:solidFill>
                  <a:srgbClr val="EA5404"/>
                </a:solidFill>
                <a:latin typeface="微软雅黑" panose="020B0503020204020204" pitchFamily="34" charset="-122"/>
                <a:ea typeface="微软雅黑" panose="020B0503020204020204" pitchFamily="34" charset="-122"/>
              </a:rPr>
              <a:t>政策</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59009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组合 15"/>
          <p:cNvGrpSpPr/>
          <p:nvPr/>
        </p:nvGrpSpPr>
        <p:grpSpPr>
          <a:xfrm>
            <a:off x="1817877" y="2939997"/>
            <a:ext cx="3891120" cy="1341949"/>
            <a:chOff x="1023176" y="976645"/>
            <a:chExt cx="3891120" cy="1341949"/>
          </a:xfrm>
        </p:grpSpPr>
        <p:sp>
          <p:nvSpPr>
            <p:cNvPr id="8" name="TextBox 7"/>
            <p:cNvSpPr txBox="1"/>
            <p:nvPr/>
          </p:nvSpPr>
          <p:spPr>
            <a:xfrm>
              <a:off x="1023176" y="976645"/>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企业吸纳就业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8"/>
            <p:cNvSpPr/>
            <p:nvPr/>
          </p:nvSpPr>
          <p:spPr>
            <a:xfrm>
              <a:off x="1023176" y="1672263"/>
              <a:ext cx="389112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补贴</a:t>
              </a:r>
              <a:r>
                <a:rPr lang="zh-CN" altLang="zh-CN" sz="1200">
                  <a:latin typeface="微软雅黑" panose="020B0503020204020204" pitchFamily="34" charset="-122"/>
                  <a:ea typeface="微软雅黑" panose="020B0503020204020204" pitchFamily="34" charset="-122"/>
                </a:rPr>
                <a:t>对象虽然是企业，但能够有效提高企业吸纳就业的主动性和积极性，维护职工就业稳定性，推动企业提高职工的薪酬待遇。</a:t>
              </a:r>
            </a:p>
          </p:txBody>
        </p:sp>
      </p:grpSp>
      <p:sp>
        <p:nvSpPr>
          <p:cNvPr id="10" name="Rectangle 9"/>
          <p:cNvSpPr/>
          <p:nvPr/>
        </p:nvSpPr>
        <p:spPr>
          <a:xfrm>
            <a:off x="5973061" y="462797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74962" y="4544412"/>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12"/>
          <p:cNvSpPr/>
          <p:nvPr/>
        </p:nvSpPr>
        <p:spPr>
          <a:xfrm>
            <a:off x="4280261" y="5150016"/>
            <a:ext cx="364202" cy="307777"/>
          </a:xfrm>
          <a:prstGeom prst="rect">
            <a:avLst/>
          </a:prstGeom>
        </p:spPr>
        <p:txBody>
          <a:bodyPr wrap="none">
            <a:spAutoFit/>
          </a:bodyPr>
          <a:lstStyle/>
          <a:p>
            <a:r>
              <a:rPr lang="en-US" sz="1400">
                <a:solidFill>
                  <a:schemeClr val="tx1">
                    <a:lumMod val="75000"/>
                    <a:lumOff val="25000"/>
                  </a:schemeClr>
                </a:solidFill>
                <a:latin typeface="et-line" charset="0"/>
              </a:rPr>
              <a:t></a:t>
            </a:r>
            <a:endParaRPr lang="en-US" sz="1400">
              <a:solidFill>
                <a:schemeClr val="tx1">
                  <a:lumMod val="75000"/>
                  <a:lumOff val="25000"/>
                </a:schemeClr>
              </a:solidFill>
            </a:endParaRPr>
          </a:p>
        </p:txBody>
      </p:sp>
      <p:sp>
        <p:nvSpPr>
          <p:cNvPr id="14" name="Rectangle 13"/>
          <p:cNvSpPr/>
          <p:nvPr/>
        </p:nvSpPr>
        <p:spPr>
          <a:xfrm>
            <a:off x="6383429" y="4896810"/>
            <a:ext cx="47008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企业向税务主管机关所在县（市）区、开发区人社部门提交申请，相关证明材料人社部门能够通过内部系统和大数据获取的，无须申请企业</a:t>
            </a:r>
            <a:r>
              <a:rPr lang="zh-CN" altLang="zh-CN" sz="1400" smtClean="0">
                <a:latin typeface="微软雅黑" panose="020B0503020204020204" pitchFamily="34" charset="-122"/>
                <a:ea typeface="微软雅黑" panose="020B0503020204020204" pitchFamily="34" charset="-122"/>
              </a:rPr>
              <a:t>提供。</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527" y="0"/>
            <a:ext cx="4445527"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1" name="TextBox 10"/>
          <p:cNvSpPr txBox="1"/>
          <p:nvPr/>
        </p:nvSpPr>
        <p:spPr>
          <a:xfrm>
            <a:off x="6374963" y="1526766"/>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521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451165" y="2048499"/>
            <a:ext cx="4849496" cy="1993238"/>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对吸纳毕业</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年以内的高校毕业生、退役</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年以内的自主就业退役军人、建档立卡贫困劳动者就业的小微企业，按照企业为以上特殊群体实际缴纳的社会保险费给予企业最高</a:t>
            </a:r>
            <a:r>
              <a:rPr lang="en-US" altLang="zh-CN" sz="1400">
                <a:latin typeface="微软雅黑" panose="020B0503020204020204" pitchFamily="34" charset="-122"/>
                <a:ea typeface="微软雅黑" panose="020B0503020204020204" pitchFamily="34" charset="-122"/>
              </a:rPr>
              <a:t>12</a:t>
            </a:r>
            <a:r>
              <a:rPr lang="zh-CN" altLang="zh-CN" sz="1400">
                <a:latin typeface="微软雅黑" panose="020B0503020204020204" pitchFamily="34" charset="-122"/>
                <a:ea typeface="微软雅黑" panose="020B0503020204020204" pitchFamily="34" charset="-122"/>
              </a:rPr>
              <a:t>个月的社保补贴。对招用就业困难人员并缴纳社保的单位，按单位为就业困难人员实际缴纳的社会保险费给予单位最高</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年的社保补贴。</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74249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73061" y="447260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74962" y="4389036"/>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12"/>
          <p:cNvSpPr/>
          <p:nvPr/>
        </p:nvSpPr>
        <p:spPr>
          <a:xfrm>
            <a:off x="4280261" y="5150016"/>
            <a:ext cx="364202" cy="307777"/>
          </a:xfrm>
          <a:prstGeom prst="rect">
            <a:avLst/>
          </a:prstGeom>
        </p:spPr>
        <p:txBody>
          <a:bodyPr wrap="none">
            <a:spAutoFit/>
          </a:bodyPr>
          <a:lstStyle/>
          <a:p>
            <a:r>
              <a:rPr lang="en-US" sz="1400">
                <a:solidFill>
                  <a:schemeClr val="tx1">
                    <a:lumMod val="75000"/>
                    <a:lumOff val="25000"/>
                  </a:schemeClr>
                </a:solidFill>
                <a:latin typeface="et-line" charset="0"/>
              </a:rPr>
              <a:t></a:t>
            </a:r>
            <a:endParaRPr lang="en-US" sz="1400">
              <a:solidFill>
                <a:schemeClr val="tx1">
                  <a:lumMod val="75000"/>
                  <a:lumOff val="25000"/>
                </a:schemeClr>
              </a:solidFill>
            </a:endParaRPr>
          </a:p>
        </p:txBody>
      </p:sp>
      <p:sp>
        <p:nvSpPr>
          <p:cNvPr id="14" name="Rectangle 13"/>
          <p:cNvSpPr/>
          <p:nvPr/>
        </p:nvSpPr>
        <p:spPr>
          <a:xfrm>
            <a:off x="6408156" y="4810831"/>
            <a:ext cx="4935513" cy="1061829"/>
          </a:xfrm>
          <a:prstGeom prst="rect">
            <a:avLst/>
          </a:prstGeom>
        </p:spPr>
        <p:txBody>
          <a:bodyPr wrap="square">
            <a:spAutoFit/>
          </a:bodyPr>
          <a:lstStyle/>
          <a:p>
            <a:pPr>
              <a:lnSpc>
                <a:spcPct val="150000"/>
              </a:lnSpc>
            </a:pPr>
            <a:r>
              <a:rPr lang="zh-CN" altLang="zh-CN" sz="1400" smtClean="0">
                <a:latin typeface="微软雅黑" panose="020B0503020204020204" pitchFamily="34" charset="-122"/>
                <a:ea typeface="微软雅黑" panose="020B0503020204020204" pitchFamily="34" charset="-122"/>
              </a:rPr>
              <a:t>企业</a:t>
            </a:r>
            <a:r>
              <a:rPr lang="zh-CN" altLang="zh-CN" sz="1400">
                <a:latin typeface="微软雅黑" panose="020B0503020204020204" pitchFamily="34" charset="-122"/>
                <a:ea typeface="微软雅黑" panose="020B0503020204020204" pitchFamily="34" charset="-122"/>
              </a:rPr>
              <a:t>向税务主管机关所在县（市）区、开发区人社部门提交申请，相关证明材料人社部门能够通过内部系统和大数据获取的，无须申请企业提供。</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194418" y="1153169"/>
            <a:ext cx="1415772" cy="461665"/>
          </a:xfrm>
          <a:prstGeom prst="rect">
            <a:avLst/>
          </a:prstGeom>
          <a:noFill/>
        </p:spPr>
        <p:txBody>
          <a:bodyPr wrap="none" rtlCol="0">
            <a:spAutoFit/>
          </a:bodyPr>
          <a:lstStyle/>
          <a:p>
            <a:pPr algn="ctr"/>
            <a:r>
              <a:rPr lang="zh-CN" altLang="en-US" sz="2400" b="1">
                <a:solidFill>
                  <a:srgbClr val="EA5404"/>
                </a:solidFill>
                <a:latin typeface="微软雅黑" panose="020B0503020204020204" pitchFamily="34" charset="-122"/>
                <a:ea typeface="微软雅黑" panose="020B0503020204020204" pitchFamily="34" charset="-122"/>
              </a:rPr>
              <a:t>社保</a:t>
            </a:r>
            <a:r>
              <a:rPr lang="zh-CN" altLang="en-US" sz="2400" b="1" smtClean="0">
                <a:solidFill>
                  <a:srgbClr val="EA5404"/>
                </a:solidFill>
                <a:latin typeface="微软雅黑" panose="020B0503020204020204" pitchFamily="34" charset="-122"/>
                <a:ea typeface="微软雅黑" panose="020B0503020204020204" pitchFamily="34" charset="-122"/>
              </a:rPr>
              <a:t>政策</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TextBox 10"/>
          <p:cNvSpPr txBox="1"/>
          <p:nvPr/>
        </p:nvSpPr>
        <p:spPr>
          <a:xfrm>
            <a:off x="6451165" y="1672402"/>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1817877" y="2939997"/>
            <a:ext cx="3891120" cy="1341949"/>
            <a:chOff x="1023176" y="976645"/>
            <a:chExt cx="3891120" cy="1341949"/>
          </a:xfrm>
        </p:grpSpPr>
        <p:sp>
          <p:nvSpPr>
            <p:cNvPr id="21" name="TextBox 7"/>
            <p:cNvSpPr txBox="1"/>
            <p:nvPr/>
          </p:nvSpPr>
          <p:spPr>
            <a:xfrm>
              <a:off x="1023176" y="976645"/>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企业吸纳就业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Rectangle 8"/>
            <p:cNvSpPr/>
            <p:nvPr/>
          </p:nvSpPr>
          <p:spPr>
            <a:xfrm>
              <a:off x="1023176" y="1672263"/>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此类政策的补贴对象虽然是企业，但能够有效提高企业吸纳就业的主动性和积极性，维护职工就业稳定性，推动企业提高职工的薪酬待遇。</a:t>
              </a:r>
            </a:p>
          </p:txBody>
        </p:sp>
      </p:grpSp>
      <p:pic>
        <p:nvPicPr>
          <p:cNvPr id="23"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527" y="0"/>
            <a:ext cx="4445527"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20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20504" y="1899300"/>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417297" y="2268632"/>
            <a:ext cx="4849495"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离校</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年内未就业高校毕业生（疫情期间扩大到毕业前</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个月的高校毕业生）、</a:t>
            </a:r>
            <a:r>
              <a:rPr lang="en-US" altLang="zh-CN" sz="1400">
                <a:latin typeface="微软雅黑" panose="020B0503020204020204" pitchFamily="34" charset="-122"/>
                <a:ea typeface="微软雅黑" panose="020B0503020204020204" pitchFamily="34" charset="-122"/>
              </a:rPr>
              <a:t>16-24</a:t>
            </a:r>
            <a:r>
              <a:rPr lang="zh-CN" altLang="zh-CN" sz="1400">
                <a:latin typeface="微软雅黑" panose="020B0503020204020204" pitchFamily="34" charset="-122"/>
                <a:ea typeface="微软雅黑" panose="020B0503020204020204" pitchFamily="34" charset="-122"/>
              </a:rPr>
              <a:t>岁失业青年在我市企业见习，企业须每月给予不低于</a:t>
            </a:r>
            <a:r>
              <a:rPr lang="en-US" altLang="zh-CN" sz="1400">
                <a:latin typeface="微软雅黑" panose="020B0503020204020204" pitchFamily="34" charset="-122"/>
                <a:ea typeface="微软雅黑" panose="020B0503020204020204" pitchFamily="34" charset="-122"/>
              </a:rPr>
              <a:t>2000</a:t>
            </a:r>
            <a:r>
              <a:rPr lang="zh-CN" altLang="zh-CN" sz="1400">
                <a:latin typeface="微软雅黑" panose="020B0503020204020204" pitchFamily="34" charset="-122"/>
                <a:ea typeface="微软雅黑" panose="020B0503020204020204" pitchFamily="34" charset="-122"/>
              </a:rPr>
              <a:t>元的生活补助（市财政补贴企业</a:t>
            </a:r>
            <a:r>
              <a:rPr lang="en-US" altLang="zh-CN" sz="1400">
                <a:latin typeface="微软雅黑" panose="020B0503020204020204" pitchFamily="34" charset="-122"/>
                <a:ea typeface="微软雅黑" panose="020B0503020204020204" pitchFamily="34" charset="-122"/>
              </a:rPr>
              <a:t>1400</a:t>
            </a:r>
            <a:r>
              <a:rPr lang="zh-CN" altLang="zh-CN" sz="1400">
                <a:latin typeface="微软雅黑" panose="020B0503020204020204" pitchFamily="34" charset="-122"/>
                <a:ea typeface="微软雅黑" panose="020B0503020204020204" pitchFamily="34" charset="-122"/>
              </a:rPr>
              <a:t>元），对选择在机关、事业单位开发的就业见习岗位上见习的人员，财政全额承担每月</a:t>
            </a:r>
            <a:r>
              <a:rPr lang="en-US" altLang="zh-CN" sz="1400">
                <a:latin typeface="微软雅黑" panose="020B0503020204020204" pitchFamily="34" charset="-122"/>
                <a:ea typeface="微软雅黑" panose="020B0503020204020204" pitchFamily="34" charset="-122"/>
              </a:rPr>
              <a:t>2000</a:t>
            </a:r>
            <a:r>
              <a:rPr lang="zh-CN" altLang="zh-CN" sz="1400">
                <a:latin typeface="微软雅黑" panose="020B0503020204020204" pitchFamily="34" charset="-122"/>
                <a:ea typeface="微软雅黑" panose="020B0503020204020204" pitchFamily="34" charset="-122"/>
              </a:rPr>
              <a:t>元的生活补助，同时政府为见习人员购买人身意外伤害保险</a:t>
            </a:r>
            <a:r>
              <a:rPr lang="zh-CN" altLang="zh-CN" sz="1400" smtClean="0">
                <a:latin typeface="微软雅黑" panose="020B0503020204020204" pitchFamily="34" charset="-122"/>
                <a:ea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96262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817877" y="3103578"/>
            <a:ext cx="3891120" cy="1341949"/>
            <a:chOff x="1023176" y="2262848"/>
            <a:chExt cx="3891120" cy="1341949"/>
          </a:xfrm>
        </p:grpSpPr>
        <p:sp>
          <p:nvSpPr>
            <p:cNvPr id="8"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9"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sp>
        <p:nvSpPr>
          <p:cNvPr id="10" name="Rectangle 9"/>
          <p:cNvSpPr/>
          <p:nvPr/>
        </p:nvSpPr>
        <p:spPr>
          <a:xfrm>
            <a:off x="5973061" y="4692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417297" y="4609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417297" y="4978501"/>
            <a:ext cx="47008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就业见习单位向税务主管机关所在县（市）区、开发区人社部门提交申请，相关证明材料人社部门能够通过内部系统和大数据获取的，无须申请企业提供</a:t>
            </a:r>
            <a:r>
              <a:rPr lang="zh-CN" altLang="zh-CN" sz="1400" smtClean="0">
                <a:latin typeface="微软雅黑" panose="020B0503020204020204" pitchFamily="34" charset="-122"/>
                <a:ea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79083" y="123686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在芜求职</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9"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1"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82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409818" y="2048500"/>
            <a:ext cx="484949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毕业年度内享受城乡居民最低生活保障家庭、贫困残疾人家庭、建档立卡贫困户家庭、获得国家助学贷款、残疾的毕业生、退捕渔民家庭以及特困人员中的高校、技工院校和中职学校毕业生，按</a:t>
            </a:r>
            <a:r>
              <a:rPr lang="en-US" altLang="zh-CN" sz="1400">
                <a:latin typeface="微软雅黑" panose="020B0503020204020204" pitchFamily="34" charset="-122"/>
                <a:ea typeface="微软雅黑" panose="020B0503020204020204" pitchFamily="34" charset="-122"/>
              </a:rPr>
              <a:t>1500</a:t>
            </a:r>
            <a:r>
              <a:rPr lang="zh-CN" altLang="zh-CN" sz="1400">
                <a:latin typeface="微软雅黑" panose="020B0503020204020204" pitchFamily="34" charset="-122"/>
                <a:ea typeface="微软雅黑" panose="020B0503020204020204" pitchFamily="34" charset="-122"/>
              </a:rPr>
              <a:t>元</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人的标准一次性发放求职创业补贴，主要用于补助毕业生求职创业过程中的相关费用，缓解毕业生求职创业过程中的费用压力。</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74249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47260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4389037"/>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409815" y="4785431"/>
            <a:ext cx="4969381"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在省规定时间内，个人通过安徽省阳光就业</a:t>
            </a:r>
            <a:r>
              <a:rPr lang="zh-CN" altLang="zh-CN" sz="1400" smtClean="0">
                <a:latin typeface="微软雅黑" panose="020B0503020204020204" pitchFamily="34" charset="-122"/>
                <a:ea typeface="微软雅黑" panose="020B0503020204020204" pitchFamily="34" charset="-122"/>
              </a:rPr>
              <a:t>网</a:t>
            </a:r>
            <a:r>
              <a:rPr lang="en-US" altLang="zh-CN" sz="1400">
                <a:hlinkClick r:id="rId2"/>
              </a:rPr>
              <a:t>http://</a:t>
            </a:r>
            <a:r>
              <a:rPr lang="en-US" altLang="zh-CN" sz="1400" smtClean="0">
                <a:hlinkClick r:id="rId2"/>
              </a:rPr>
              <a:t>ygjy.ah.gov.cn</a:t>
            </a:r>
            <a:r>
              <a:rPr lang="en-US" altLang="zh-CN" sz="1400" smtClean="0"/>
              <a:t> </a:t>
            </a:r>
            <a:r>
              <a:rPr lang="zh-CN" altLang="zh-CN" sz="1400" smtClean="0">
                <a:latin typeface="微软雅黑" panose="020B0503020204020204" pitchFamily="34" charset="-122"/>
                <a:ea typeface="微软雅黑" panose="020B0503020204020204" pitchFamily="34" charset="-122"/>
              </a:rPr>
              <a:t>申请，无需</a:t>
            </a:r>
            <a:r>
              <a:rPr lang="zh-CN" altLang="zh-CN" sz="1400">
                <a:latin typeface="微软雅黑" panose="020B0503020204020204" pitchFamily="34" charset="-122"/>
                <a:ea typeface="微软雅黑" panose="020B0503020204020204" pitchFamily="34" charset="-122"/>
              </a:rPr>
              <a:t>提供纸质材料</a:t>
            </a:r>
            <a:r>
              <a:rPr lang="zh-CN" altLang="zh-CN" sz="1400" smtClean="0">
                <a:latin typeface="微软雅黑" panose="020B0503020204020204" pitchFamily="34" charset="-122"/>
                <a:ea typeface="微软雅黑" panose="020B0503020204020204" pitchFamily="34" charset="-122"/>
              </a:rPr>
              <a:t>。</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6409816" y="1679168"/>
            <a:ext cx="111440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TextBox 3"/>
          <p:cNvSpPr txBox="1"/>
          <p:nvPr/>
        </p:nvSpPr>
        <p:spPr>
          <a:xfrm>
            <a:off x="8254355" y="111206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在芜求职</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1817877" y="3103578"/>
            <a:ext cx="3891120" cy="1341949"/>
            <a:chOff x="1023176" y="2262848"/>
            <a:chExt cx="3891120" cy="1341949"/>
          </a:xfrm>
        </p:grpSpPr>
        <p:sp>
          <p:nvSpPr>
            <p:cNvPr id="21"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4" name="图片占位符 23"/>
          <p:cNvPicPr>
            <a:picLocks noChangeAspect="1"/>
          </p:cNvPicPr>
          <p:nvPr/>
        </p:nvPicPr>
        <p:blipFill rotWithShape="1">
          <a:blip r:embed="rId3">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5"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966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423772"/>
            <a:chOff x="6612055" y="-208900"/>
            <a:chExt cx="4160066" cy="1423772"/>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对与我市小微企业签订</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个月以上劳动合同，并依法缴纳社会保险费的毕业年度普通高校毕业生，给予每人</a:t>
              </a:r>
              <a:r>
                <a:rPr lang="en-US" altLang="zh-CN" sz="1400">
                  <a:latin typeface="微软雅黑" panose="020B0503020204020204" pitchFamily="34" charset="-122"/>
                  <a:ea typeface="微软雅黑" panose="020B0503020204020204" pitchFamily="34" charset="-122"/>
                </a:rPr>
                <a:t>3000</a:t>
              </a:r>
              <a:r>
                <a:rPr lang="zh-CN" altLang="zh-CN" sz="1400">
                  <a:latin typeface="微软雅黑" panose="020B0503020204020204" pitchFamily="34" charset="-122"/>
                  <a:ea typeface="微软雅黑" panose="020B0503020204020204" pitchFamily="34" charset="-122"/>
                </a:rPr>
                <a:t>元一次性就业补贴</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Rectangle 12"/>
          <p:cNvSpPr/>
          <p:nvPr/>
        </p:nvSpPr>
        <p:spPr>
          <a:xfrm>
            <a:off x="4280261" y="5150016"/>
            <a:ext cx="364202" cy="307777"/>
          </a:xfrm>
          <a:prstGeom prst="rect">
            <a:avLst/>
          </a:prstGeom>
        </p:spPr>
        <p:txBody>
          <a:bodyPr wrap="none">
            <a:spAutoFit/>
          </a:bodyPr>
          <a:lstStyle/>
          <a:p>
            <a:r>
              <a:rPr lang="en-US" sz="1400">
                <a:solidFill>
                  <a:schemeClr val="tx1">
                    <a:lumMod val="75000"/>
                    <a:lumOff val="25000"/>
                  </a:schemeClr>
                </a:solidFill>
                <a:latin typeface="et-line" charset="0"/>
              </a:rPr>
              <a:t></a:t>
            </a:r>
            <a:endParaRPr lang="en-US" sz="1400">
              <a:solidFill>
                <a:schemeClr val="tx1">
                  <a:lumMod val="75000"/>
                  <a:lumOff val="25000"/>
                </a:schemeClr>
              </a:solidFill>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28956" y="140362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018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708850"/>
            <a:chOff x="6612055" y="-208900"/>
            <a:chExt cx="4160066" cy="1708850"/>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346907"/>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a:t>
              </a:r>
              <a:r>
                <a:rPr lang="en-US" altLang="zh-CN" sz="1400">
                  <a:latin typeface="微软雅黑" panose="020B0503020204020204" pitchFamily="34" charset="-122"/>
                  <a:ea typeface="微软雅黑" panose="020B0503020204020204" pitchFamily="34" charset="-122"/>
                </a:rPr>
                <a:t>2018</a:t>
              </a:r>
              <a:r>
                <a:rPr lang="zh-CN" altLang="zh-CN" sz="1400">
                  <a:latin typeface="微软雅黑" panose="020B0503020204020204" pitchFamily="34" charset="-122"/>
                  <a:ea typeface="微软雅黑" panose="020B0503020204020204" pitchFamily="34" charset="-122"/>
                </a:rPr>
                <a:t>年及以后取得本科及以上学历到芜湖市企业稳定就业的高校毕业生，每满</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个月可申领</a:t>
              </a:r>
              <a:r>
                <a:rPr lang="en-US" altLang="zh-CN" sz="1400">
                  <a:latin typeface="微软雅黑" panose="020B0503020204020204" pitchFamily="34" charset="-122"/>
                  <a:ea typeface="微软雅黑" panose="020B0503020204020204" pitchFamily="34" charset="-122"/>
                </a:rPr>
                <a:t>2500</a:t>
              </a:r>
              <a:r>
                <a:rPr lang="zh-CN" altLang="zh-CN" sz="1400">
                  <a:latin typeface="微软雅黑" panose="020B0503020204020204" pitchFamily="34" charset="-122"/>
                  <a:ea typeface="微软雅黑" panose="020B0503020204020204" pitchFamily="34" charset="-122"/>
                </a:rPr>
                <a:t>元的稳定就业补贴，最高可达</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万元。对到我市小微企业稳定就业的毕业年度毕业生可以叠加享受</a:t>
              </a:r>
              <a:r>
                <a:rPr lang="en-US" altLang="zh-CN" sz="1400">
                  <a:latin typeface="微软雅黑" panose="020B0503020204020204" pitchFamily="34" charset="-122"/>
                  <a:ea typeface="微软雅黑" panose="020B0503020204020204" pitchFamily="34" charset="-122"/>
                </a:rPr>
                <a:t>3000</a:t>
              </a:r>
              <a:r>
                <a:rPr lang="zh-CN" altLang="zh-CN" sz="1400">
                  <a:latin typeface="微软雅黑" panose="020B0503020204020204" pitchFamily="34" charset="-122"/>
                  <a:ea typeface="微软雅黑" panose="020B0503020204020204" pitchFamily="34" charset="-122"/>
                </a:rPr>
                <a:t>元一次性就业补贴。</a:t>
              </a: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79756" y="1334147"/>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180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746938"/>
            <a:chOff x="6612055" y="-208900"/>
            <a:chExt cx="4160066" cy="1746938"/>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对在芜稳定就业</a:t>
              </a:r>
              <a:r>
                <a:rPr lang="en-US" altLang="zh-CN" sz="1400">
                  <a:latin typeface="微软雅黑" panose="020B0503020204020204" pitchFamily="34" charset="-122"/>
                  <a:ea typeface="微软雅黑" panose="020B0503020204020204" pitchFamily="34" charset="-122"/>
                </a:rPr>
                <a:t>12</a:t>
              </a:r>
              <a:r>
                <a:rPr lang="zh-CN" altLang="zh-CN" sz="1400">
                  <a:latin typeface="微软雅黑" panose="020B0503020204020204" pitchFamily="34" charset="-122"/>
                  <a:ea typeface="微软雅黑" panose="020B0503020204020204" pitchFamily="34" charset="-122"/>
                </a:rPr>
                <a:t>个月以上（含</a:t>
              </a:r>
              <a:r>
                <a:rPr lang="en-US" altLang="zh-CN" sz="1400">
                  <a:latin typeface="微软雅黑" panose="020B0503020204020204" pitchFamily="34" charset="-122"/>
                  <a:ea typeface="微软雅黑" panose="020B0503020204020204" pitchFamily="34" charset="-122"/>
                </a:rPr>
                <a:t>12</a:t>
              </a:r>
              <a:r>
                <a:rPr lang="zh-CN" altLang="zh-CN" sz="1400">
                  <a:latin typeface="微软雅黑" panose="020B0503020204020204" pitchFamily="34" charset="-122"/>
                  <a:ea typeface="微软雅黑" panose="020B0503020204020204" pitchFamily="34" charset="-122"/>
                </a:rPr>
                <a:t>个月）的的应届高校（职业院校、技工院校）毕业生，给予每人</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元的一次性就业补贴并按其实际缴纳社会保险费的个人负担部分给予全额社保补贴，补贴期限不超过</a:t>
              </a:r>
              <a:r>
                <a:rPr lang="en-US" altLang="zh-CN" sz="1400">
                  <a:latin typeface="微软雅黑" panose="020B0503020204020204" pitchFamily="34" charset="-122"/>
                  <a:ea typeface="微软雅黑" panose="020B0503020204020204" pitchFamily="34" charset="-122"/>
                </a:rPr>
                <a:t>3</a:t>
              </a:r>
              <a:r>
                <a:rPr lang="zh-CN" altLang="zh-CN" sz="1400" smtClean="0">
                  <a:latin typeface="微软雅黑" panose="020B0503020204020204" pitchFamily="34" charset="-122"/>
                  <a:ea typeface="微软雅黑" panose="020B0503020204020204" pitchFamily="34" charset="-122"/>
                </a:rPr>
                <a:t>年。</a:t>
              </a:r>
              <a:endParaRPr lang="zh-CN" altLang="zh-CN" sz="1400">
                <a:latin typeface="微软雅黑" panose="020B0503020204020204" pitchFamily="34" charset="-122"/>
                <a:ea typeface="微软雅黑" panose="020B0503020204020204" pitchFamily="34" charset="-122"/>
              </a:endParaRP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37423" y="1372235"/>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618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423772"/>
            <a:chOff x="6612055" y="-208900"/>
            <a:chExt cx="4160066" cy="1423772"/>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对所学专业为我省企业紧缺专业（工种）的职业院校、技工院校毕业生，毕业时选择与我市民营企业签订</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年以上劳动合同的，给予一次性</a:t>
              </a:r>
              <a:r>
                <a:rPr lang="en-US" altLang="zh-CN" sz="1400">
                  <a:latin typeface="微软雅黑" panose="020B0503020204020204" pitchFamily="34" charset="-122"/>
                  <a:ea typeface="微软雅黑" panose="020B0503020204020204" pitchFamily="34" charset="-122"/>
                </a:rPr>
                <a:t>3000</a:t>
              </a:r>
              <a:r>
                <a:rPr lang="zh-CN" altLang="zh-CN" sz="1400">
                  <a:latin typeface="微软雅黑" panose="020B0503020204020204" pitchFamily="34" charset="-122"/>
                  <a:ea typeface="微软雅黑" panose="020B0503020204020204" pitchFamily="34" charset="-122"/>
                </a:rPr>
                <a:t>元补助（不含免费生</a:t>
              </a:r>
              <a:r>
                <a:rPr lang="zh-CN" altLang="zh-CN" sz="1400" smtClean="0">
                  <a:latin typeface="微软雅黑" panose="020B0503020204020204" pitchFamily="34" charset="-122"/>
                  <a:ea typeface="微软雅黑" panose="020B0503020204020204" pitchFamily="34" charset="-122"/>
                </a:rPr>
                <a:t>）</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个人向就业企业税务主管机关所在县（市）区、开发区人社部门提交申请，相关证明材料人社部门能够通过内部系统和大数据获取的，无须申请人提供。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03556" y="140362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191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708850"/>
            <a:chOff x="6612055" y="-208900"/>
            <a:chExt cx="4160066" cy="1708850"/>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346907"/>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对在我市灵活就业或通过新就业形态方式就业的离校</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年内未就业高校毕业生，并以个人身份缴纳社会保险费的，按照每人每月给予</a:t>
              </a:r>
              <a:r>
                <a:rPr lang="en-US" altLang="zh-CN" sz="1400">
                  <a:latin typeface="微软雅黑" panose="020B0503020204020204" pitchFamily="34" charset="-122"/>
                  <a:ea typeface="微软雅黑" panose="020B0503020204020204" pitchFamily="34" charset="-122"/>
                </a:rPr>
                <a:t>350</a:t>
              </a:r>
              <a:r>
                <a:rPr lang="zh-CN" altLang="zh-CN" sz="1400">
                  <a:latin typeface="微软雅黑" panose="020B0503020204020204" pitchFamily="34" charset="-122"/>
                  <a:ea typeface="微软雅黑" panose="020B0503020204020204" pitchFamily="34" charset="-122"/>
                </a:rPr>
                <a:t>元职工养老保险补贴和</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元职工医疗保险补贴，补贴期限不超过</a:t>
              </a:r>
              <a:r>
                <a:rPr lang="en-US" altLang="zh-CN" sz="1400">
                  <a:latin typeface="微软雅黑" panose="020B0503020204020204" pitchFamily="34" charset="-122"/>
                  <a:ea typeface="微软雅黑" panose="020B0503020204020204" pitchFamily="34" charset="-122"/>
                </a:rPr>
                <a:t>24</a:t>
              </a:r>
              <a:r>
                <a:rPr lang="zh-CN" altLang="zh-CN" sz="1400">
                  <a:latin typeface="微软雅黑" panose="020B0503020204020204" pitchFamily="34" charset="-122"/>
                  <a:ea typeface="微软雅黑" panose="020B0503020204020204" pitchFamily="34" charset="-122"/>
                </a:rPr>
                <a:t>个月。</a:t>
              </a: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符合条件的高校毕业生向户籍所在社区（村）提交申请，相关证明材料人社部门能够通过内部系统和大数据获取的，无须申请人</a:t>
            </a:r>
            <a:r>
              <a:rPr lang="zh-CN" altLang="zh-CN" sz="1400" smtClean="0">
                <a:latin typeface="微软雅黑" panose="020B0503020204020204" pitchFamily="34" charset="-122"/>
                <a:ea typeface="微软雅黑" panose="020B0503020204020204" pitchFamily="34" charset="-122"/>
              </a:rPr>
              <a:t>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262823" y="1399816"/>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a:t>
            </a:r>
            <a:r>
              <a:rPr lang="zh-CN" altLang="en-US" sz="2400" b="1">
                <a:solidFill>
                  <a:srgbClr val="EA5404"/>
                </a:solidFill>
                <a:latin typeface="微软雅黑" panose="020B0503020204020204" pitchFamily="34" charset="-122"/>
                <a:ea typeface="微软雅黑" panose="020B0503020204020204" pitchFamily="34" charset="-122"/>
              </a:rPr>
              <a:t>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421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5529868" y="2712568"/>
            <a:ext cx="5314275" cy="1323439"/>
          </a:xfrm>
          <a:prstGeom prst="rect">
            <a:avLst/>
          </a:prstGeom>
        </p:spPr>
        <p:txBody>
          <a:bodyPr wrap="none">
            <a:spAutoFit/>
          </a:bodyPr>
          <a:lstStyle/>
          <a:p>
            <a:r>
              <a:rPr lang="zh-CN" altLang="en-US" sz="4000" b="1" dirty="0">
                <a:solidFill>
                  <a:srgbClr val="000000"/>
                </a:solidFill>
                <a:latin typeface="微软雅黑" panose="020B0503020204020204" pitchFamily="34" charset="-122"/>
                <a:ea typeface="微软雅黑" panose="020B0503020204020204" pitchFamily="34" charset="-122"/>
                <a:sym typeface="+mn-ea"/>
              </a:rPr>
              <a:t>刘建吾</a:t>
            </a:r>
            <a:r>
              <a:rPr lang="zh-CN" altLang="en-US" sz="4000" b="1"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rPr>
              <a:t>同学</a:t>
            </a:r>
            <a:endParaRPr lang="en-US" altLang="zh-CN" sz="4000" b="1"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endParaRPr>
          </a:p>
          <a:p>
            <a:r>
              <a:rPr lang="zh-CN" altLang="en-US" sz="4000" b="1"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rPr>
              <a:t>在</a:t>
            </a:r>
            <a:r>
              <a:rPr lang="zh-CN" altLang="en-US" sz="40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sym typeface="+mn-ea"/>
              </a:rPr>
              <a:t>芜湖的就业创业之路</a:t>
            </a:r>
            <a:endParaRPr lang="zh-CN" altLang="en-US" sz="4000" b="1" dirty="0">
              <a:solidFill>
                <a:srgbClr val="000000"/>
              </a:solidFill>
            </a:endParaRPr>
          </a:p>
        </p:txBody>
      </p:sp>
      <p:sp>
        <p:nvSpPr>
          <p:cNvPr id="74" name="Shape 3760"/>
          <p:cNvSpPr/>
          <p:nvPr/>
        </p:nvSpPr>
        <p:spPr>
          <a:xfrm rot="20032532">
            <a:off x="8718023" y="333600"/>
            <a:ext cx="2600921" cy="2600921"/>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chemeClr val="bg1">
              <a:lumMod val="95000"/>
            </a:schemeClr>
          </a:solidFill>
          <a:ln w="12700">
            <a:miter lim="400000"/>
          </a:ln>
        </p:spPr>
        <p:txBody>
          <a:bodyPr lIns="38100" tIns="38100" rIns="38100" bIns="38100" anchor="ctr"/>
          <a:lstStyle/>
          <a:p>
            <a:endParaRPr>
              <a:solidFill>
                <a:prstClr val="black"/>
              </a:solidFill>
            </a:endParaRPr>
          </a:p>
        </p:txBody>
      </p:sp>
      <p:pic>
        <p:nvPicPr>
          <p:cNvPr id="72" name="图片 71"/>
          <p:cNvPicPr>
            <a:picLocks noChangeAspect="1"/>
          </p:cNvPicPr>
          <p:nvPr/>
        </p:nvPicPr>
        <p:blipFill>
          <a:blip r:embed="rId2">
            <a:clrChange>
              <a:clrFrom>
                <a:srgbClr val="FFFFFF"/>
              </a:clrFrom>
              <a:clrTo>
                <a:srgbClr val="FFFFFF">
                  <a:alpha val="0"/>
                </a:srgbClr>
              </a:clrTo>
            </a:clrChange>
          </a:blip>
          <a:stretch>
            <a:fillRect/>
          </a:stretch>
        </p:blipFill>
        <p:spPr>
          <a:xfrm>
            <a:off x="645396" y="347314"/>
            <a:ext cx="5029677" cy="6350363"/>
          </a:xfrm>
          <a:prstGeom prst="rect">
            <a:avLst/>
          </a:prstGeom>
        </p:spPr>
      </p:pic>
    </p:spTree>
    <p:extLst>
      <p:ext uri="{BB962C8B-B14F-4D97-AF65-F5344CB8AC3E}">
        <p14:creationId xmlns:p14="http://schemas.microsoft.com/office/powerpoint/2010/main" val="4232896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2026871"/>
            <a:ext cx="4849495" cy="1423772"/>
            <a:chOff x="6612055" y="-208900"/>
            <a:chExt cx="4160066" cy="1423772"/>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为符合条件的在芜就业高校毕业生提供青年公寓，并按博士、硕士、学士等学历层次毕业生给予最高</a:t>
              </a:r>
              <a:r>
                <a:rPr lang="en-US" altLang="zh-CN" sz="1400" dirty="0">
                  <a:latin typeface="微软雅黑" panose="020B0503020204020204" pitchFamily="34" charset="-122"/>
                  <a:ea typeface="微软雅黑" panose="020B0503020204020204" pitchFamily="34" charset="-122"/>
                </a:rPr>
                <a:t>80%</a:t>
              </a:r>
              <a:r>
                <a:rPr lang="zh-CN" altLang="zh-CN" sz="1400" dirty="0">
                  <a:latin typeface="微软雅黑" panose="020B0503020204020204" pitchFamily="34" charset="-122"/>
                  <a:ea typeface="微软雅黑" panose="020B0503020204020204" pitchFamily="34" charset="-122"/>
                </a:rPr>
                <a:t>的基础租金补贴，最长可补</a:t>
              </a:r>
              <a:r>
                <a:rPr lang="en-US" altLang="zh-CN" sz="1400" dirty="0">
                  <a:latin typeface="微软雅黑" panose="020B0503020204020204" pitchFamily="34" charset="-122"/>
                  <a:ea typeface="微软雅黑" panose="020B0503020204020204" pitchFamily="34" charset="-122"/>
                </a:rPr>
                <a:t>3</a:t>
              </a:r>
              <a:r>
                <a:rPr lang="zh-CN" altLang="zh-CN" sz="1400" dirty="0">
                  <a:latin typeface="微软雅黑" panose="020B0503020204020204" pitchFamily="34" charset="-122"/>
                  <a:ea typeface="微软雅黑" panose="020B0503020204020204" pitchFamily="34" charset="-122"/>
                </a:rPr>
                <a:t>年。</a:t>
              </a:r>
            </a:p>
          </p:txBody>
        </p:sp>
      </p:grpSp>
      <p:sp>
        <p:nvSpPr>
          <p:cNvPr id="6" name="Rectangle 5"/>
          <p:cNvSpPr/>
          <p:nvPr/>
        </p:nvSpPr>
        <p:spPr>
          <a:xfrm>
            <a:off x="5973061" y="209019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405773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974169"/>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2" y="4328723"/>
            <a:ext cx="472624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符合条件的申请人及时将依法备案的住房租赁合同、房屋权属证明、租赁发票等有关材料提交房屋所在市区（含开发区）住房保障部门审核。</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195091" y="1403623"/>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在芜生活</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445527"/>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2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329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418016" y="1657539"/>
            <a:ext cx="5223650" cy="1385685"/>
            <a:chOff x="6612055" y="-208900"/>
            <a:chExt cx="4160066" cy="1385685"/>
          </a:xfrm>
        </p:grpSpPr>
        <p:sp>
          <p:nvSpPr>
            <p:cNvPr id="4" name="TextBox 3"/>
            <p:cNvSpPr txBox="1"/>
            <p:nvPr/>
          </p:nvSpPr>
          <p:spPr>
            <a:xfrm>
              <a:off x="6612055"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1023742"/>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对在芜就业购房的专科、本科及以上高校毕业生最高给予</a:t>
              </a:r>
              <a:r>
                <a:rPr lang="en-US" altLang="zh-CN" sz="1400">
                  <a:latin typeface="微软雅黑" panose="020B0503020204020204" pitchFamily="34" charset="-122"/>
                  <a:ea typeface="微软雅黑" panose="020B0503020204020204" pitchFamily="34" charset="-122"/>
                </a:rPr>
                <a:t>12</a:t>
              </a:r>
              <a:r>
                <a:rPr lang="zh-CN" altLang="zh-CN" sz="1400">
                  <a:latin typeface="微软雅黑" panose="020B0503020204020204" pitchFamily="34" charset="-122"/>
                  <a:ea typeface="微软雅黑" panose="020B0503020204020204" pitchFamily="34" charset="-122"/>
                </a:rPr>
                <a:t>万元学业及安家补助，专科生减半享受。近年来已经补贴</a:t>
              </a:r>
              <a:r>
                <a:rPr lang="en-US" altLang="zh-CN" sz="1400">
                  <a:latin typeface="微软雅黑" panose="020B0503020204020204" pitchFamily="34" charset="-122"/>
                  <a:ea typeface="微软雅黑" panose="020B0503020204020204" pitchFamily="34" charset="-122"/>
                </a:rPr>
                <a:t>15</a:t>
              </a:r>
              <a:r>
                <a:rPr lang="zh-CN" altLang="zh-CN" sz="1400">
                  <a:latin typeface="微软雅黑" panose="020B0503020204020204" pitchFamily="34" charset="-122"/>
                  <a:ea typeface="微软雅黑" panose="020B0503020204020204" pitchFamily="34" charset="-122"/>
                </a:rPr>
                <a:t>亿多元。</a:t>
              </a:r>
            </a:p>
          </p:txBody>
        </p:sp>
      </p:grpSp>
      <p:sp>
        <p:nvSpPr>
          <p:cNvPr id="6" name="Rectangle 5"/>
          <p:cNvSpPr/>
          <p:nvPr/>
        </p:nvSpPr>
        <p:spPr>
          <a:xfrm>
            <a:off x="5973061" y="172086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296949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2885931"/>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1" y="3206045"/>
            <a:ext cx="5266705" cy="738664"/>
          </a:xfrm>
          <a:prstGeom prst="rect">
            <a:avLst/>
          </a:prstGeom>
        </p:spPr>
        <p:txBody>
          <a:bodyPr wrap="square">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符合条件的个人向所购房屋坐落地所属区</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含经开区</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指定的受理点提交申请</a:t>
            </a:r>
            <a:r>
              <a:rPr lang="zh-CN" altLang="zh-CN" sz="1400" dirty="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321955" y="1166928"/>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在芜生活</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4073274087"/>
              </p:ext>
            </p:extLst>
          </p:nvPr>
        </p:nvGraphicFramePr>
        <p:xfrm>
          <a:off x="6418016" y="4077662"/>
          <a:ext cx="5325392" cy="1995288"/>
        </p:xfrm>
        <a:graphic>
          <a:graphicData uri="http://schemas.openxmlformats.org/drawingml/2006/table">
            <a:tbl>
              <a:tblPr firstRow="1" bandRow="1">
                <a:tableStyleId>{5C22544A-7EE6-4342-B048-85BDC9FD1C3A}</a:tableStyleId>
              </a:tblPr>
              <a:tblGrid>
                <a:gridCol w="711200"/>
                <a:gridCol w="1193800"/>
                <a:gridCol w="2582334"/>
                <a:gridCol w="838058"/>
              </a:tblGrid>
              <a:tr h="253370">
                <a:tc>
                  <a:txBody>
                    <a:bodyPr/>
                    <a:lstStyle/>
                    <a:p>
                      <a:r>
                        <a:rPr lang="zh-CN" altLang="en-US" sz="1000" dirty="0" smtClean="0">
                          <a:latin typeface="微软雅黑" panose="020B0503020204020204" pitchFamily="34" charset="-122"/>
                          <a:ea typeface="微软雅黑" panose="020B0503020204020204" pitchFamily="34" charset="-122"/>
                        </a:rPr>
                        <a:t>区域</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经办部门</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办公地址</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联系电话</a:t>
                      </a:r>
                      <a:endParaRPr lang="zh-CN" altLang="en-US" sz="1000">
                        <a:latin typeface="微软雅黑" panose="020B0503020204020204" pitchFamily="34" charset="-122"/>
                        <a:ea typeface="微软雅黑" panose="020B0503020204020204" pitchFamily="34" charset="-122"/>
                      </a:endParaRPr>
                    </a:p>
                  </a:txBody>
                  <a:tcPr/>
                </a:tc>
              </a:tr>
              <a:tr h="411726">
                <a:tc>
                  <a:txBody>
                    <a:bodyPr/>
                    <a:lstStyle/>
                    <a:p>
                      <a:r>
                        <a:rPr lang="zh-CN" altLang="en-US" sz="1000" dirty="0" smtClean="0">
                          <a:latin typeface="微软雅黑" panose="020B0503020204020204" pitchFamily="34" charset="-122"/>
                          <a:ea typeface="微软雅黑" panose="020B0503020204020204" pitchFamily="34" charset="-122"/>
                        </a:rPr>
                        <a:t>弋江区</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弋江区住交局</a:t>
                      </a:r>
                      <a:endParaRPr lang="zh-CN" altLang="en-US" sz="1000">
                        <a:latin typeface="微软雅黑" panose="020B0503020204020204" pitchFamily="34" charset="-122"/>
                        <a:ea typeface="微软雅黑" panose="020B0503020204020204" pitchFamily="34" charset="-122"/>
                      </a:endParaRPr>
                    </a:p>
                  </a:txBody>
                  <a:tcPr/>
                </a:tc>
                <a:tc>
                  <a:txBody>
                    <a:bodyPr/>
                    <a:lstStyle/>
                    <a:p>
                      <a:pPr marL="0" marR="0" lvl="0" indent="0" algn="l" defTabSz="914400" eaLnBrk="1" fontAlgn="base" latinLnBrk="0" hangingPunct="1">
                        <a:lnSpc>
                          <a:spcPct val="100000"/>
                        </a:lnSpc>
                        <a:spcBef>
                          <a:spcPct val="0"/>
                        </a:spcBef>
                        <a:spcAft>
                          <a:spcPct val="0"/>
                        </a:spcAft>
                        <a:buClrTx/>
                        <a:buSzTx/>
                        <a:buFontTx/>
                        <a:buNone/>
                        <a:tabLst/>
                        <a:defRPr/>
                      </a:pPr>
                      <a:r>
                        <a:rPr lang="zh-CN" altLang="en-US" sz="1000" dirty="0" smtClean="0">
                          <a:latin typeface="微软雅黑" panose="020B0503020204020204" pitchFamily="34" charset="-122"/>
                          <a:ea typeface="微软雅黑" panose="020B0503020204020204" pitchFamily="34" charset="-122"/>
                        </a:rPr>
                        <a:t>高新区管委会企业服务中心三山区住交局服务窗口</a:t>
                      </a:r>
                    </a:p>
                  </a:txBody>
                  <a:tcPr/>
                </a:tc>
                <a:tc>
                  <a:txBody>
                    <a:bodyPr/>
                    <a:lstStyle/>
                    <a:p>
                      <a:r>
                        <a:rPr lang="en-US" altLang="zh-CN" sz="1000" dirty="0" smtClean="0">
                          <a:latin typeface="微软雅黑" panose="020B0503020204020204" pitchFamily="34" charset="-122"/>
                          <a:ea typeface="微软雅黑" panose="020B0503020204020204" pitchFamily="34" charset="-122"/>
                        </a:rPr>
                        <a:t>3022027</a:t>
                      </a:r>
                    </a:p>
                    <a:p>
                      <a:endParaRPr lang="en-US" altLang="zh-CN" sz="1000" dirty="0" smtClean="0">
                        <a:latin typeface="微软雅黑" panose="020B0503020204020204" pitchFamily="34" charset="-122"/>
                        <a:ea typeface="微软雅黑" panose="020B0503020204020204" pitchFamily="34" charset="-122"/>
                      </a:endParaRPr>
                    </a:p>
                  </a:txBody>
                  <a:tcPr/>
                </a:tc>
              </a:tr>
              <a:tr h="411726">
                <a:tc>
                  <a:txBody>
                    <a:bodyPr/>
                    <a:lstStyle/>
                    <a:p>
                      <a:r>
                        <a:rPr lang="zh-CN" altLang="en-US" sz="1000" smtClean="0">
                          <a:latin typeface="微软雅黑" panose="020B0503020204020204" pitchFamily="34" charset="-122"/>
                          <a:ea typeface="微软雅黑" panose="020B0503020204020204" pitchFamily="34" charset="-122"/>
                        </a:rPr>
                        <a:t>鸠江区</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鸠江区经信局</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鸠江区富强路</a:t>
                      </a:r>
                      <a:r>
                        <a:rPr lang="en-US" altLang="zh-CN" sz="1000" smtClean="0">
                          <a:latin typeface="微软雅黑" panose="020B0503020204020204" pitchFamily="34" charset="-122"/>
                          <a:ea typeface="微软雅黑" panose="020B0503020204020204" pitchFamily="34" charset="-122"/>
                        </a:rPr>
                        <a:t>69</a:t>
                      </a:r>
                      <a:r>
                        <a:rPr lang="zh-CN" altLang="en-US" sz="1000" smtClean="0">
                          <a:latin typeface="微软雅黑" panose="020B0503020204020204" pitchFamily="34" charset="-122"/>
                          <a:ea typeface="微软雅黑" panose="020B0503020204020204" pitchFamily="34" charset="-122"/>
                        </a:rPr>
                        <a:t>号企业服务中心社会事业窗口（经信局）</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en-US" altLang="zh-CN" sz="1000" smtClean="0">
                          <a:latin typeface="微软雅黑" panose="020B0503020204020204" pitchFamily="34" charset="-122"/>
                          <a:ea typeface="微软雅黑" panose="020B0503020204020204" pitchFamily="34" charset="-122"/>
                        </a:rPr>
                        <a:t>2662957</a:t>
                      </a:r>
                      <a:endParaRPr lang="zh-CN" altLang="en-US" sz="1000">
                        <a:latin typeface="微软雅黑" panose="020B0503020204020204" pitchFamily="34" charset="-122"/>
                        <a:ea typeface="微软雅黑" panose="020B0503020204020204" pitchFamily="34" charset="-122"/>
                      </a:endParaRPr>
                    </a:p>
                  </a:txBody>
                  <a:tcPr/>
                </a:tc>
              </a:tr>
              <a:tr h="253370">
                <a:tc>
                  <a:txBody>
                    <a:bodyPr/>
                    <a:lstStyle/>
                    <a:p>
                      <a:r>
                        <a:rPr lang="zh-CN" altLang="en-US" sz="1000" smtClean="0">
                          <a:latin typeface="微软雅黑" panose="020B0503020204020204" pitchFamily="34" charset="-122"/>
                          <a:ea typeface="微软雅黑" panose="020B0503020204020204" pitchFamily="34" charset="-122"/>
                        </a:rPr>
                        <a:t>三山区</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三山区住交局</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三山区龙湖大道政府大楼</a:t>
                      </a:r>
                      <a:r>
                        <a:rPr lang="en-US" altLang="zh-CN" sz="1000" smtClean="0">
                          <a:latin typeface="微软雅黑" panose="020B0503020204020204" pitchFamily="34" charset="-122"/>
                          <a:ea typeface="微软雅黑" panose="020B0503020204020204" pitchFamily="34" charset="-122"/>
                        </a:rPr>
                        <a:t>302</a:t>
                      </a:r>
                      <a:r>
                        <a:rPr lang="zh-CN" altLang="en-US" sz="1000" smtClean="0">
                          <a:latin typeface="微软雅黑" panose="020B0503020204020204" pitchFamily="34" charset="-122"/>
                          <a:ea typeface="微软雅黑" panose="020B0503020204020204" pitchFamily="34" charset="-122"/>
                        </a:rPr>
                        <a:t>办公室</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en-US" altLang="zh-CN" sz="1000" smtClean="0">
                          <a:latin typeface="微软雅黑" panose="020B0503020204020204" pitchFamily="34" charset="-122"/>
                          <a:ea typeface="微软雅黑" panose="020B0503020204020204" pitchFamily="34" charset="-122"/>
                        </a:rPr>
                        <a:t>3918152</a:t>
                      </a:r>
                      <a:endParaRPr lang="zh-CN" altLang="en-US" sz="1000">
                        <a:latin typeface="微软雅黑" panose="020B0503020204020204" pitchFamily="34" charset="-122"/>
                        <a:ea typeface="微软雅黑" panose="020B0503020204020204" pitchFamily="34" charset="-122"/>
                      </a:endParaRPr>
                    </a:p>
                  </a:txBody>
                  <a:tcPr/>
                </a:tc>
              </a:tr>
              <a:tr h="411726">
                <a:tc>
                  <a:txBody>
                    <a:bodyPr/>
                    <a:lstStyle/>
                    <a:p>
                      <a:r>
                        <a:rPr lang="zh-CN" altLang="en-US" sz="1000" smtClean="0">
                          <a:latin typeface="微软雅黑" panose="020B0503020204020204" pitchFamily="34" charset="-122"/>
                          <a:ea typeface="微软雅黑" panose="020B0503020204020204" pitchFamily="34" charset="-122"/>
                        </a:rPr>
                        <a:t>江北区</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dirty="0" smtClean="0">
                          <a:latin typeface="微软雅黑" panose="020B0503020204020204" pitchFamily="34" charset="-122"/>
                          <a:ea typeface="微软雅黑" panose="020B0503020204020204" pitchFamily="34" charset="-122"/>
                        </a:rPr>
                        <a:t>江北集中区管委会投资服务中心</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江北集中区管委会辅楼</a:t>
                      </a:r>
                      <a:r>
                        <a:rPr lang="en-US" altLang="zh-CN" sz="1000" smtClean="0">
                          <a:latin typeface="微软雅黑" panose="020B0503020204020204" pitchFamily="34" charset="-122"/>
                          <a:ea typeface="微软雅黑" panose="020B0503020204020204" pitchFamily="34" charset="-122"/>
                        </a:rPr>
                        <a:t>116</a:t>
                      </a:r>
                      <a:r>
                        <a:rPr lang="zh-CN" altLang="en-US" sz="1000" smtClean="0">
                          <a:latin typeface="微软雅黑" panose="020B0503020204020204" pitchFamily="34" charset="-122"/>
                          <a:ea typeface="微软雅黑" panose="020B0503020204020204" pitchFamily="34" charset="-122"/>
                        </a:rPr>
                        <a:t>办公室</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en-US" altLang="zh-CN" sz="1000" smtClean="0">
                          <a:latin typeface="微软雅黑" panose="020B0503020204020204" pitchFamily="34" charset="-122"/>
                          <a:ea typeface="微软雅黑" panose="020B0503020204020204" pitchFamily="34" charset="-122"/>
                        </a:rPr>
                        <a:t>2881052</a:t>
                      </a:r>
                      <a:endParaRPr lang="zh-CN" altLang="en-US" sz="1000">
                        <a:latin typeface="微软雅黑" panose="020B0503020204020204" pitchFamily="34" charset="-122"/>
                        <a:ea typeface="微软雅黑" panose="020B0503020204020204" pitchFamily="34" charset="-122"/>
                      </a:endParaRPr>
                    </a:p>
                  </a:txBody>
                  <a:tcPr/>
                </a:tc>
              </a:tr>
              <a:tr h="253370">
                <a:tc>
                  <a:txBody>
                    <a:bodyPr/>
                    <a:lstStyle/>
                    <a:p>
                      <a:r>
                        <a:rPr lang="zh-CN" altLang="en-US" sz="1000" smtClean="0">
                          <a:latin typeface="微软雅黑" panose="020B0503020204020204" pitchFamily="34" charset="-122"/>
                          <a:ea typeface="微软雅黑" panose="020B0503020204020204" pitchFamily="34" charset="-122"/>
                        </a:rPr>
                        <a:t>经开区</a:t>
                      </a:r>
                      <a:endParaRPr lang="zh-CN" altLang="en-US" sz="1000">
                        <a:latin typeface="微软雅黑" panose="020B0503020204020204" pitchFamily="34" charset="-122"/>
                        <a:ea typeface="微软雅黑" panose="020B0503020204020204" pitchFamily="34" charset="-122"/>
                      </a:endParaRPr>
                    </a:p>
                  </a:txBody>
                  <a:tcPr/>
                </a:tc>
                <a:tc>
                  <a:txBody>
                    <a:bodyPr/>
                    <a:lstStyle/>
                    <a:p>
                      <a:pPr marL="0" marR="0" lvl="0" indent="0" algn="l" defTabSz="914400" eaLnBrk="1" fontAlgn="base" latinLnBrk="0" hangingPunct="1">
                        <a:lnSpc>
                          <a:spcPct val="100000"/>
                        </a:lnSpc>
                        <a:spcBef>
                          <a:spcPct val="0"/>
                        </a:spcBef>
                        <a:spcAft>
                          <a:spcPct val="0"/>
                        </a:spcAft>
                        <a:buClrTx/>
                        <a:buSzTx/>
                        <a:buFontTx/>
                        <a:buNone/>
                        <a:tabLst/>
                        <a:defRPr/>
                      </a:pPr>
                      <a:r>
                        <a:rPr lang="zh-CN" altLang="en-US" sz="1000" smtClean="0">
                          <a:latin typeface="微软雅黑" panose="020B0503020204020204" pitchFamily="34" charset="-122"/>
                          <a:ea typeface="微软雅黑" panose="020B0503020204020204" pitchFamily="34" charset="-122"/>
                        </a:rPr>
                        <a:t>三山区财政局</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zh-CN" altLang="en-US" sz="1000" smtClean="0">
                          <a:latin typeface="微软雅黑" panose="020B0503020204020204" pitchFamily="34" charset="-122"/>
                          <a:ea typeface="微软雅黑" panose="020B0503020204020204" pitchFamily="34" charset="-122"/>
                        </a:rPr>
                        <a:t>银湖北路</a:t>
                      </a:r>
                      <a:r>
                        <a:rPr lang="en-US" altLang="zh-CN" sz="1000" smtClean="0">
                          <a:latin typeface="微软雅黑" panose="020B0503020204020204" pitchFamily="34" charset="-122"/>
                          <a:ea typeface="微软雅黑" panose="020B0503020204020204" pitchFamily="34" charset="-122"/>
                        </a:rPr>
                        <a:t>39</a:t>
                      </a:r>
                      <a:r>
                        <a:rPr lang="zh-CN" altLang="en-US" sz="1000" smtClean="0">
                          <a:latin typeface="微软雅黑" panose="020B0503020204020204" pitchFamily="34" charset="-122"/>
                          <a:ea typeface="微软雅黑" panose="020B0503020204020204" pitchFamily="34" charset="-122"/>
                        </a:rPr>
                        <a:t>号芜湖经开区管委会</a:t>
                      </a:r>
                      <a:r>
                        <a:rPr lang="en-US" altLang="zh-CN" sz="1000" smtClean="0">
                          <a:latin typeface="微软雅黑" panose="020B0503020204020204" pitchFamily="34" charset="-122"/>
                          <a:ea typeface="微软雅黑" panose="020B0503020204020204" pitchFamily="34" charset="-122"/>
                        </a:rPr>
                        <a:t>4</a:t>
                      </a:r>
                      <a:r>
                        <a:rPr lang="zh-CN" altLang="en-US" sz="1000" smtClean="0">
                          <a:latin typeface="微软雅黑" panose="020B0503020204020204" pitchFamily="34" charset="-122"/>
                          <a:ea typeface="微软雅黑" panose="020B0503020204020204" pitchFamily="34" charset="-122"/>
                        </a:rPr>
                        <a:t>楼</a:t>
                      </a:r>
                      <a:endParaRPr lang="zh-CN" altLang="en-US" sz="1000">
                        <a:latin typeface="微软雅黑" panose="020B0503020204020204" pitchFamily="34" charset="-122"/>
                        <a:ea typeface="微软雅黑" panose="020B0503020204020204" pitchFamily="34" charset="-122"/>
                      </a:endParaRPr>
                    </a:p>
                  </a:txBody>
                  <a:tcPr/>
                </a:tc>
                <a:tc>
                  <a:txBody>
                    <a:bodyPr/>
                    <a:lstStyle/>
                    <a:p>
                      <a:r>
                        <a:rPr lang="en-US" altLang="zh-CN" sz="1000" dirty="0" smtClean="0">
                          <a:latin typeface="微软雅黑" panose="020B0503020204020204" pitchFamily="34" charset="-122"/>
                          <a:ea typeface="微软雅黑" panose="020B0503020204020204" pitchFamily="34" charset="-122"/>
                        </a:rPr>
                        <a:t>5846093</a:t>
                      </a:r>
                      <a:endParaRPr lang="zh-CN" altLang="en-US" sz="1000" dirty="0">
                        <a:latin typeface="微软雅黑" panose="020B0503020204020204" pitchFamily="34" charset="-122"/>
                        <a:ea typeface="微软雅黑" panose="020B0503020204020204" pitchFamily="34" charset="-122"/>
                      </a:endParaRPr>
                    </a:p>
                  </a:txBody>
                  <a:tcPr/>
                </a:tc>
              </a:tr>
            </a:tbl>
          </a:graphicData>
        </a:graphic>
      </p:graphicFrame>
      <p:grpSp>
        <p:nvGrpSpPr>
          <p:cNvPr id="25" name="组合 24"/>
          <p:cNvGrpSpPr/>
          <p:nvPr/>
        </p:nvGrpSpPr>
        <p:grpSpPr>
          <a:xfrm>
            <a:off x="1817877" y="3103578"/>
            <a:ext cx="3891120" cy="1341949"/>
            <a:chOff x="1023176" y="2262848"/>
            <a:chExt cx="3891120" cy="1341949"/>
          </a:xfrm>
        </p:grpSpPr>
        <p:sp>
          <p:nvSpPr>
            <p:cNvPr id="26"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9"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0"/>
            <a:ext cx="4457532" cy="436880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30"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77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6374961" y="2190939"/>
            <a:ext cx="5266706" cy="1058737"/>
            <a:chOff x="6577766" y="-208900"/>
            <a:chExt cx="4194355" cy="1058737"/>
          </a:xfrm>
        </p:grpSpPr>
        <p:sp>
          <p:nvSpPr>
            <p:cNvPr id="4" name="TextBox 3"/>
            <p:cNvSpPr txBox="1"/>
            <p:nvPr/>
          </p:nvSpPr>
          <p:spPr>
            <a:xfrm>
              <a:off x="6577766"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5" name="Rectangle 4"/>
            <p:cNvSpPr/>
            <p:nvPr/>
          </p:nvSpPr>
          <p:spPr>
            <a:xfrm>
              <a:off x="6612055" y="153043"/>
              <a:ext cx="4160066" cy="69679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对在芜湖就业的非芜湖籍高校毕业生，给予每人每年</a:t>
              </a:r>
              <a:r>
                <a:rPr lang="en-US" altLang="zh-CN" sz="1400">
                  <a:latin typeface="微软雅黑" panose="020B0503020204020204" pitchFamily="34" charset="-122"/>
                  <a:ea typeface="微软雅黑" panose="020B0503020204020204" pitchFamily="34" charset="-122"/>
                </a:rPr>
                <a:t>1000</a:t>
              </a:r>
              <a:r>
                <a:rPr lang="zh-CN" altLang="zh-CN" sz="1400">
                  <a:latin typeface="微软雅黑" panose="020B0503020204020204" pitchFamily="34" charset="-122"/>
                  <a:ea typeface="微软雅黑" panose="020B0503020204020204" pitchFamily="34" charset="-122"/>
                </a:rPr>
                <a:t>元的交通探亲补贴，补贴期可达</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年。</a:t>
              </a:r>
            </a:p>
          </p:txBody>
        </p:sp>
      </p:grpSp>
      <p:sp>
        <p:nvSpPr>
          <p:cNvPr id="6" name="Rectangle 5"/>
          <p:cNvSpPr/>
          <p:nvPr/>
        </p:nvSpPr>
        <p:spPr>
          <a:xfrm>
            <a:off x="5973061" y="225426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0" name="Rectangle 9"/>
          <p:cNvSpPr/>
          <p:nvPr/>
        </p:nvSpPr>
        <p:spPr>
          <a:xfrm>
            <a:off x="5973061" y="3831299"/>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374962" y="3747735"/>
            <a:ext cx="1107997"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13"/>
          <p:cNvSpPr/>
          <p:nvPr/>
        </p:nvSpPr>
        <p:spPr>
          <a:xfrm>
            <a:off x="6374961" y="4067849"/>
            <a:ext cx="5266705" cy="738664"/>
          </a:xfrm>
          <a:prstGeom prst="rect">
            <a:avLst/>
          </a:prstGeom>
        </p:spPr>
        <p:txBody>
          <a:bodyPr wrap="square">
            <a:spAutoFit/>
          </a:bodyPr>
          <a:lstStyle/>
          <a:p>
            <a:pPr>
              <a:lnSpc>
                <a:spcPct val="150000"/>
              </a:lnSpc>
            </a:pPr>
            <a:r>
              <a:rPr lang="zh-CN" altLang="zh-CN" sz="1400" smtClean="0">
                <a:latin typeface="微软雅黑" panose="020B0503020204020204" pitchFamily="34" charset="-122"/>
                <a:ea typeface="微软雅黑" panose="020B0503020204020204" pitchFamily="34" charset="-122"/>
              </a:rPr>
              <a:t>符合条件的个人向所购房屋坐落地所属区</a:t>
            </a:r>
            <a:r>
              <a:rPr lang="en-US" altLang="zh-CN" sz="1400" smtClean="0">
                <a:latin typeface="微软雅黑" panose="020B0503020204020204" pitchFamily="34" charset="-122"/>
                <a:ea typeface="微软雅黑" panose="020B0503020204020204" pitchFamily="34" charset="-122"/>
              </a:rPr>
              <a:t>(</a:t>
            </a:r>
            <a:r>
              <a:rPr lang="zh-CN" altLang="zh-CN" sz="1400" smtClean="0">
                <a:latin typeface="微软雅黑" panose="020B0503020204020204" pitchFamily="34" charset="-122"/>
                <a:ea typeface="微软雅黑" panose="020B0503020204020204" pitchFamily="34" charset="-122"/>
              </a:rPr>
              <a:t>含经开区</a:t>
            </a:r>
            <a:r>
              <a:rPr lang="en-US" altLang="zh-CN" sz="1400" smtClean="0">
                <a:latin typeface="微软雅黑" panose="020B0503020204020204" pitchFamily="34" charset="-122"/>
                <a:ea typeface="微软雅黑" panose="020B0503020204020204" pitchFamily="34" charset="-122"/>
              </a:rPr>
              <a:t>)</a:t>
            </a:r>
            <a:r>
              <a:rPr lang="zh-CN" altLang="zh-CN" sz="1400" smtClean="0">
                <a:latin typeface="微软雅黑" panose="020B0503020204020204" pitchFamily="34" charset="-122"/>
                <a:ea typeface="微软雅黑" panose="020B0503020204020204" pitchFamily="34" charset="-122"/>
              </a:rPr>
              <a:t>指定的受理点提交申请。</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17" name="TextBox 3"/>
          <p:cNvSpPr txBox="1"/>
          <p:nvPr/>
        </p:nvSpPr>
        <p:spPr>
          <a:xfrm>
            <a:off x="8372826" y="156826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在芜生活</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9" name="组合 18"/>
          <p:cNvGrpSpPr/>
          <p:nvPr/>
        </p:nvGrpSpPr>
        <p:grpSpPr>
          <a:xfrm>
            <a:off x="1817877" y="3103578"/>
            <a:ext cx="3891120" cy="1341949"/>
            <a:chOff x="1023176" y="2262848"/>
            <a:chExt cx="3891120" cy="1341949"/>
          </a:xfrm>
        </p:grpSpPr>
        <p:sp>
          <p:nvSpPr>
            <p:cNvPr id="20" name="TextBox 7"/>
            <p:cNvSpPr txBox="1"/>
            <p:nvPr/>
          </p:nvSpPr>
          <p:spPr>
            <a:xfrm>
              <a:off x="1023176" y="2262848"/>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青年群体就业</a:t>
              </a:r>
              <a:endParaRPr lang="en-US" sz="4400" b="1" dirty="0">
                <a:solidFill>
                  <a:schemeClr val="tx1">
                    <a:lumMod val="75000"/>
                    <a:lumOff val="2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8"/>
            <p:cNvSpPr/>
            <p:nvPr/>
          </p:nvSpPr>
          <p:spPr>
            <a:xfrm>
              <a:off x="1023176" y="2958466"/>
              <a:ext cx="389112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包括高校、职业院校、技工学校毕业生在内的青年群体就业关系着个人的前程，家庭的幸福，也关系着经济的高质量发展</a:t>
              </a:r>
              <a:r>
                <a:rPr lang="zh-CN" altLang="zh-CN" sz="1200" smtClean="0">
                  <a:latin typeface="微软雅黑" panose="020B0503020204020204" pitchFamily="34" charset="-122"/>
                  <a:ea typeface="微软雅黑" panose="020B0503020204020204" pitchFamily="34" charset="-122"/>
                </a:rPr>
                <a:t>。</a:t>
              </a:r>
              <a:endParaRPr lang="zh-CN" altLang="zh-CN" sz="1200">
                <a:latin typeface="微软雅黑" panose="020B0503020204020204" pitchFamily="34" charset="-122"/>
                <a:ea typeface="微软雅黑" panose="020B0503020204020204" pitchFamily="34" charset="-122"/>
              </a:endParaRPr>
            </a:p>
          </p:txBody>
        </p:sp>
      </p:grpSp>
      <p:pic>
        <p:nvPicPr>
          <p:cNvPr id="23" name="图片占位符 23"/>
          <p:cNvPicPr>
            <a:picLocks noChangeAspect="1"/>
          </p:cNvPicPr>
          <p:nvPr/>
        </p:nvPicPr>
        <p:blipFill rotWithShape="1">
          <a:blip r:embed="rId2">
            <a:extLst>
              <a:ext uri="{28A0092B-C50C-407E-A947-70E740481C1C}">
                <a14:useLocalDpi xmlns:a14="http://schemas.microsoft.com/office/drawing/2010/main" val="0"/>
              </a:ext>
            </a:extLst>
          </a:blip>
          <a:srcRect l="11301" t="-60" r="28334" b="162"/>
          <a:stretch/>
        </p:blipFill>
        <p:spPr>
          <a:xfrm>
            <a:off x="1" y="1"/>
            <a:ext cx="4457532" cy="4377266"/>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extLst>
      <p:ext uri="{BB962C8B-B14F-4D97-AF65-F5344CB8AC3E}">
        <p14:creationId xmlns:p14="http://schemas.microsoft.com/office/powerpoint/2010/main" val="3770269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74961" y="2075997"/>
            <a:ext cx="1441420"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零就业家庭成员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6" name="Rectangle 5"/>
          <p:cNvSpPr/>
          <p:nvPr/>
        </p:nvSpPr>
        <p:spPr>
          <a:xfrm>
            <a:off x="5973061" y="167790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pic>
        <p:nvPicPr>
          <p:cNvPr id="18" name="图片占位符 23"/>
          <p:cNvPicPr>
            <a:picLocks noChangeAspect="1"/>
          </p:cNvPicPr>
          <p:nvPr/>
        </p:nvPicPr>
        <p:blipFill rotWithShape="1">
          <a:blip r:embed="rId2">
            <a:extLst>
              <a:ext uri="{28A0092B-C50C-407E-A947-70E740481C1C}">
                <a14:useLocalDpi xmlns:a14="http://schemas.microsoft.com/office/drawing/2010/main" val="0"/>
              </a:ext>
            </a:extLst>
          </a:blip>
          <a:srcRect l="15991" r="96" b="9655"/>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123911" y="1021219"/>
            <a:ext cx="2031325" cy="461665"/>
          </a:xfrm>
          <a:prstGeom prst="rect">
            <a:avLst/>
          </a:prstGeom>
          <a:noFill/>
        </p:spPr>
        <p:txBody>
          <a:bodyPr wrap="none" rtlCol="0">
            <a:spAutoFit/>
          </a:bodyPr>
          <a:lstStyle/>
          <a:p>
            <a:pPr algn="ctr"/>
            <a:r>
              <a:rPr lang="zh-CN" altLang="zh-CN" sz="2400" b="1">
                <a:latin typeface="微软雅黑" panose="020B0503020204020204" pitchFamily="34" charset="-122"/>
                <a:ea typeface="微软雅黑" panose="020B0503020204020204" pitchFamily="34" charset="-122"/>
              </a:rPr>
              <a:t>就业困难</a:t>
            </a:r>
            <a:r>
              <a:rPr lang="zh-CN" altLang="zh-CN" sz="2400" b="1" smtClean="0">
                <a:latin typeface="微软雅黑" panose="020B0503020204020204" pitchFamily="34" charset="-122"/>
                <a:ea typeface="微软雅黑" panose="020B0503020204020204" pitchFamily="34" charset="-122"/>
              </a:rPr>
              <a:t>人员</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TextBox 3"/>
          <p:cNvSpPr txBox="1"/>
          <p:nvPr/>
        </p:nvSpPr>
        <p:spPr>
          <a:xfrm>
            <a:off x="6374961" y="2429255"/>
            <a:ext cx="1620957"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大龄就业困难人员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TextBox 3"/>
          <p:cNvSpPr txBox="1"/>
          <p:nvPr/>
        </p:nvSpPr>
        <p:spPr>
          <a:xfrm>
            <a:off x="6374961" y="2782513"/>
            <a:ext cx="1261884"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长期失业人员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TextBox 3"/>
          <p:cNvSpPr txBox="1"/>
          <p:nvPr/>
        </p:nvSpPr>
        <p:spPr>
          <a:xfrm>
            <a:off x="6374961" y="3135771"/>
            <a:ext cx="3416320"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享受最低生活保障或边缘家庭的失业人员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TextBox 3"/>
          <p:cNvSpPr txBox="1"/>
          <p:nvPr/>
        </p:nvSpPr>
        <p:spPr>
          <a:xfrm>
            <a:off x="6374961" y="3489029"/>
            <a:ext cx="3775393"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享受最低生活保障或边缘家庭的失地失林人员</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TextBox 3"/>
          <p:cNvSpPr txBox="1"/>
          <p:nvPr/>
        </p:nvSpPr>
        <p:spPr>
          <a:xfrm>
            <a:off x="6374961" y="3842287"/>
            <a:ext cx="3236784" cy="307777"/>
          </a:xfrm>
          <a:prstGeom prst="rect">
            <a:avLst/>
          </a:prstGeom>
          <a:noFill/>
        </p:spPr>
        <p:txBody>
          <a:bodyPr wrap="none" rtlCol="0">
            <a:spAutoFit/>
          </a:bodyPr>
          <a:lstStyle/>
          <a:p>
            <a:r>
              <a:rPr lang="zh-CN" altLang="zh-CN" sz="1400" smtClean="0">
                <a:latin typeface="微软雅黑" panose="020B0503020204020204" pitchFamily="34" charset="-122"/>
                <a:ea typeface="微软雅黑" panose="020B0503020204020204" pitchFamily="34" charset="-122"/>
              </a:rPr>
              <a:t>享受最低生活保障或边缘家庭的残疾人</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9" name="TextBox 3"/>
          <p:cNvSpPr txBox="1"/>
          <p:nvPr/>
        </p:nvSpPr>
        <p:spPr>
          <a:xfrm>
            <a:off x="6374961" y="4195547"/>
            <a:ext cx="3595856" cy="307777"/>
          </a:xfrm>
          <a:prstGeom prst="rect">
            <a:avLst/>
          </a:prstGeom>
          <a:noFill/>
        </p:spPr>
        <p:txBody>
          <a:bodyPr wrap="none" rtlCol="0">
            <a:spAutoFit/>
          </a:bodyPr>
          <a:lstStyle/>
          <a:p>
            <a:r>
              <a:rPr lang="zh-CN" altLang="zh-CN" sz="1400">
                <a:latin typeface="微软雅黑" panose="020B0503020204020204" pitchFamily="34" charset="-122"/>
                <a:ea typeface="微软雅黑" panose="020B0503020204020204" pitchFamily="34" charset="-122"/>
              </a:rPr>
              <a:t>享受最低生活保障或边缘家庭的高校毕业生</a:t>
            </a:r>
            <a:endParaRPr lang="en-US" sz="1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75870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5" y="4695383"/>
            <a:ext cx="1107996"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认定方式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5048910"/>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符合条件的人员向户籍所在社区（村）提交申请，相关证明材料人社部门能够通过内部系统和大数据获取的，无须申请人</a:t>
            </a:r>
            <a:r>
              <a:rPr lang="zh-CN" altLang="zh-CN" sz="1400" smtClean="0">
                <a:latin typeface="微软雅黑" panose="020B0503020204020204" pitchFamily="34" charset="-122"/>
                <a:ea typeface="微软雅黑" panose="020B0503020204020204" pitchFamily="34" charset="-122"/>
              </a:rPr>
              <a:t>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TextBox 10"/>
          <p:cNvSpPr txBox="1"/>
          <p:nvPr/>
        </p:nvSpPr>
        <p:spPr>
          <a:xfrm>
            <a:off x="6392345" y="1614580"/>
            <a:ext cx="1124026" cy="369332"/>
          </a:xfrm>
          <a:prstGeom prst="rect">
            <a:avLst/>
          </a:prstGeom>
          <a:noFill/>
        </p:spPr>
        <p:txBody>
          <a:bodyPr wrap="none" rtlCol="0">
            <a:spAutoFit/>
          </a:bodyPr>
          <a:lstStyle/>
          <a:p>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人员类型</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5"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3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615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67790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dirty="0">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sp>
        <p:nvSpPr>
          <p:cNvPr id="17" name="TextBox 3"/>
          <p:cNvSpPr txBox="1"/>
          <p:nvPr/>
        </p:nvSpPr>
        <p:spPr>
          <a:xfrm>
            <a:off x="8318749" y="1061952"/>
            <a:ext cx="1422185" cy="461665"/>
          </a:xfrm>
          <a:prstGeom prst="rect">
            <a:avLst/>
          </a:prstGeom>
          <a:noFill/>
        </p:spPr>
        <p:txBody>
          <a:bodyPr wrap="none" rtlCol="0">
            <a:spAutoFit/>
          </a:bodyPr>
          <a:lstStyle/>
          <a:p>
            <a:pPr algn="ctr"/>
            <a:r>
              <a:rPr lang="zh-CN" altLang="zh-CN" sz="2400" b="1">
                <a:solidFill>
                  <a:srgbClr val="EA5404"/>
                </a:solidFill>
                <a:latin typeface="微软雅黑" panose="020B0503020204020204" pitchFamily="34" charset="-122"/>
                <a:ea typeface="微软雅黑" panose="020B0503020204020204" pitchFamily="34" charset="-122"/>
              </a:rPr>
              <a:t>安置就业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1834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12007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473606"/>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企业向税务主管机关所在县（市）区、开发区人社部门提交申请，相关证明材料人社部门能够通过内部系统和大数据获取的，无须申请企业提供</a:t>
            </a:r>
            <a:r>
              <a:rPr lang="zh-CN" altLang="zh-CN" sz="1400" smtClean="0">
                <a:latin typeface="微软雅黑" panose="020B0503020204020204" pitchFamily="34" charset="-122"/>
                <a:ea typeface="微软雅黑" panose="020B0503020204020204" pitchFamily="34" charset="-122"/>
              </a:rPr>
              <a:t>。</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374961" y="1605825"/>
            <a:ext cx="5266706" cy="2070103"/>
            <a:chOff x="6577766" y="-208900"/>
            <a:chExt cx="4194355" cy="2070103"/>
          </a:xfrm>
        </p:grpSpPr>
        <p:sp>
          <p:nvSpPr>
            <p:cNvPr id="22" name="TextBox 3"/>
            <p:cNvSpPr txBox="1"/>
            <p:nvPr/>
          </p:nvSpPr>
          <p:spPr>
            <a:xfrm>
              <a:off x="6577766" y="-208900"/>
              <a:ext cx="95597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708160"/>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就业困难人员（含建档立卡的农村贫困劳动者），特别是大龄失业人员和零就业家庭人员，优先通过公益性岗位安置就业，按照用人单位为就业困难人员实际缴纳的五项社会保险之和给予用人单位社保补贴，同时按每人每月</a:t>
              </a:r>
              <a:r>
                <a:rPr lang="en-US" altLang="zh-CN" sz="1400">
                  <a:latin typeface="微软雅黑" panose="020B0503020204020204" pitchFamily="34" charset="-122"/>
                  <a:ea typeface="微软雅黑" panose="020B0503020204020204" pitchFamily="34" charset="-122"/>
                </a:rPr>
                <a:t>300</a:t>
              </a:r>
              <a:r>
                <a:rPr lang="zh-CN" altLang="zh-CN" sz="1400">
                  <a:latin typeface="微软雅黑" panose="020B0503020204020204" pitchFamily="34" charset="-122"/>
                  <a:ea typeface="微软雅黑" panose="020B0503020204020204" pitchFamily="34" charset="-122"/>
                </a:rPr>
                <a:t>元分别给予用人单位和就业困难人员岗位</a:t>
              </a:r>
              <a:r>
                <a:rPr lang="zh-CN" altLang="zh-CN" sz="1400" smtClean="0">
                  <a:latin typeface="微软雅黑" panose="020B0503020204020204" pitchFamily="34" charset="-122"/>
                  <a:ea typeface="微软雅黑" panose="020B0503020204020204" pitchFamily="34" charset="-122"/>
                </a:rPr>
                <a:t>补贴</a:t>
              </a:r>
              <a:r>
                <a:rPr lang="zh-CN" altLang="en-US" sz="140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26"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图片占位符 23"/>
          <p:cNvPicPr>
            <a:picLocks noChangeAspect="1"/>
          </p:cNvPicPr>
          <p:nvPr/>
        </p:nvPicPr>
        <p:blipFill rotWithShape="1">
          <a:blip r:embed="rId3">
            <a:extLst>
              <a:ext uri="{28A0092B-C50C-407E-A947-70E740481C1C}">
                <a14:useLocalDpi xmlns:a14="http://schemas.microsoft.com/office/drawing/2010/main" val="0"/>
              </a:ext>
            </a:extLst>
          </a:blip>
          <a:srcRect l="15991" r="96" b="9655"/>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extLst>
      <p:ext uri="{BB962C8B-B14F-4D97-AF65-F5344CB8AC3E}">
        <p14:creationId xmlns:p14="http://schemas.microsoft.com/office/powerpoint/2010/main" val="3072539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677905"/>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sp>
        <p:nvSpPr>
          <p:cNvPr id="17" name="TextBox 3"/>
          <p:cNvSpPr txBox="1"/>
          <p:nvPr/>
        </p:nvSpPr>
        <p:spPr>
          <a:xfrm>
            <a:off x="8372830" y="1061952"/>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转移就业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1834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12007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473606"/>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605825"/>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对跨地区（原则上应为跨县级以上统筹地区）转移就业的就业困难人员，且签订</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个月以上固定期限劳动合同并依法缴纳社会保险的，给予</a:t>
              </a:r>
              <a:r>
                <a:rPr lang="en-US" altLang="zh-CN" sz="1400">
                  <a:latin typeface="微软雅黑" panose="020B0503020204020204" pitchFamily="34" charset="-122"/>
                  <a:ea typeface="微软雅黑" panose="020B0503020204020204" pitchFamily="34" charset="-122"/>
                </a:rPr>
                <a:t>100-500</a:t>
              </a:r>
              <a:r>
                <a:rPr lang="zh-CN" altLang="zh-CN" sz="1400">
                  <a:latin typeface="微软雅黑" panose="020B0503020204020204" pitchFamily="34" charset="-122"/>
                  <a:ea typeface="微软雅黑" panose="020B0503020204020204" pitchFamily="34" charset="-122"/>
                </a:rPr>
                <a:t>元的交通补贴，</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年内可申领转移就业交通补贴不超过</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次。</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15991" r="96" b="9655"/>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extLst>
      <p:ext uri="{BB962C8B-B14F-4D97-AF65-F5344CB8AC3E}">
        <p14:creationId xmlns:p14="http://schemas.microsoft.com/office/powerpoint/2010/main" val="2964442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2088167" y="2468786"/>
            <a:ext cx="3761656" cy="1446550"/>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就业困难人员兜底安置</a:t>
            </a:r>
          </a:p>
        </p:txBody>
      </p:sp>
      <p:sp>
        <p:nvSpPr>
          <p:cNvPr id="9" name="Rectangle 8"/>
          <p:cNvSpPr/>
          <p:nvPr/>
        </p:nvSpPr>
        <p:spPr>
          <a:xfrm>
            <a:off x="2088168" y="3972524"/>
            <a:ext cx="3432100" cy="646331"/>
          </a:xfrm>
          <a:prstGeom prst="rect">
            <a:avLst/>
          </a:prstGeom>
        </p:spPr>
        <p:txBody>
          <a:bodyPr wrap="square">
            <a:spAutoFit/>
          </a:bodyPr>
          <a:lstStyle/>
          <a:p>
            <a:r>
              <a:rPr lang="zh-CN" altLang="zh-CN" sz="1200" smtClean="0">
                <a:latin typeface="微软雅黑" panose="020B0503020204020204" pitchFamily="34" charset="-122"/>
                <a:ea typeface="微软雅黑" panose="020B0503020204020204" pitchFamily="34" charset="-122"/>
              </a:rPr>
              <a:t>对</a:t>
            </a:r>
            <a:r>
              <a:rPr lang="zh-CN" altLang="zh-CN" sz="1200">
                <a:latin typeface="微软雅黑" panose="020B0503020204020204" pitchFamily="34" charset="-122"/>
                <a:ea typeface="微软雅黑" panose="020B0503020204020204" pitchFamily="34" charset="-122"/>
              </a:rPr>
              <a:t>认定的就业困难人员，我市实施优先扶持和重点帮助，个性化提供职业指导、职业介绍、职业培训、岗位推荐等就业帮扶。</a:t>
            </a:r>
          </a:p>
        </p:txBody>
      </p:sp>
      <p:sp>
        <p:nvSpPr>
          <p:cNvPr id="17" name="TextBox 3"/>
          <p:cNvSpPr txBox="1"/>
          <p:nvPr/>
        </p:nvSpPr>
        <p:spPr>
          <a:xfrm>
            <a:off x="8372832"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灵活就业</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1834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12007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473606"/>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符合条件的人员向户籍所在社区（村）提交申请，相关证明材料人社部门能够通过内部系统和大数据获取的，无须申请人提供。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对实现灵活就业并以个人身份缴纳社保的就业困难人员，给予每人每月</a:t>
              </a:r>
              <a:r>
                <a:rPr lang="en-US" altLang="zh-CN" sz="1400">
                  <a:latin typeface="微软雅黑" panose="020B0503020204020204" pitchFamily="34" charset="-122"/>
                  <a:ea typeface="微软雅黑" panose="020B0503020204020204" pitchFamily="34" charset="-122"/>
                </a:rPr>
                <a:t>350</a:t>
              </a:r>
              <a:r>
                <a:rPr lang="zh-CN" altLang="zh-CN" sz="1400">
                  <a:latin typeface="微软雅黑" panose="020B0503020204020204" pitchFamily="34" charset="-122"/>
                  <a:ea typeface="微软雅黑" panose="020B0503020204020204" pitchFamily="34" charset="-122"/>
                </a:rPr>
                <a:t>元职工养老保险补贴（享受最低生活保障的，职工养老保险补贴提高到每人每月</a:t>
              </a:r>
              <a:r>
                <a:rPr lang="en-US" altLang="zh-CN" sz="1400">
                  <a:latin typeface="微软雅黑" panose="020B0503020204020204" pitchFamily="34" charset="-122"/>
                  <a:ea typeface="微软雅黑" panose="020B0503020204020204" pitchFamily="34" charset="-122"/>
                </a:rPr>
                <a:t>450</a:t>
              </a:r>
              <a:r>
                <a:rPr lang="zh-CN" altLang="zh-CN" sz="1400">
                  <a:latin typeface="微软雅黑" panose="020B0503020204020204" pitchFamily="34" charset="-122"/>
                  <a:ea typeface="微软雅黑" panose="020B0503020204020204" pitchFamily="34" charset="-122"/>
                </a:rPr>
                <a:t>元）和</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元职工医疗保险补贴，补贴期限</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年或</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年。</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图片占位符 23"/>
          <p:cNvPicPr>
            <a:picLocks noChangeAspect="1"/>
          </p:cNvPicPr>
          <p:nvPr/>
        </p:nvPicPr>
        <p:blipFill rotWithShape="1">
          <a:blip r:embed="rId3">
            <a:extLst>
              <a:ext uri="{28A0092B-C50C-407E-A947-70E740481C1C}">
                <a14:useLocalDpi xmlns:a14="http://schemas.microsoft.com/office/drawing/2010/main" val="0"/>
              </a:ext>
            </a:extLst>
          </a:blip>
          <a:srcRect l="15991" r="96" b="9655"/>
          <a:stretch/>
        </p:blipFill>
        <p:spPr>
          <a:xfrm>
            <a:off x="0" y="0"/>
            <a:ext cx="4571917" cy="3813740"/>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extLst>
      <p:ext uri="{BB962C8B-B14F-4D97-AF65-F5344CB8AC3E}">
        <p14:creationId xmlns:p14="http://schemas.microsoft.com/office/powerpoint/2010/main" val="3437141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72347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5" y="1125756"/>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资金扶持</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27703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213711"/>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567238"/>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符合条件的人员向创业企业税务主管机关所在县（市）区经办银行提交申请，经人社部门审核借款人资格、担保机构尽职调查、金融机构贷前调查后，一次性办结。</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651392"/>
            <a:ext cx="5223650" cy="2393268"/>
            <a:chOff x="6612055" y="-208900"/>
            <a:chExt cx="4160066" cy="239326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在法定劳动年龄内，凡有创业意愿、创业能力和创业条件的城镇登记失业人员、就业困难人员（含残疾人）、复员转业退役军人、刑满释放人员、高校毕业生（含大学生村官和留学回国学生）、化解过剩产能企业职工和失业人员、返乡创业农民工、网络商户、建档立卡贫困人口、农村自主创业农民，均可申请最高</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万元的创业担保贷款。</a:t>
              </a:r>
            </a:p>
          </p:txBody>
        </p:sp>
      </p:grpSp>
      <p:pic>
        <p:nvPicPr>
          <p:cNvPr id="14" name="图片占位符 23"/>
          <p:cNvPicPr>
            <a:picLocks noChangeAspect="1"/>
          </p:cNvPicPr>
          <p:nvPr/>
        </p:nvPicPr>
        <p:blipFill rotWithShape="1">
          <a:blip r:embed="rId2">
            <a:extLst>
              <a:ext uri="{28A0092B-C50C-407E-A947-70E740481C1C}">
                <a14:useLocalDpi xmlns:a14="http://schemas.microsoft.com/office/drawing/2010/main" val="0"/>
              </a:ext>
            </a:extLst>
          </a:blip>
          <a:srcRect l="20293" t="15091" r="12061" b="17262"/>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5"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extLst>
      <p:ext uri="{BB962C8B-B14F-4D97-AF65-F5344CB8AC3E}">
        <p14:creationId xmlns:p14="http://schemas.microsoft.com/office/powerpoint/2010/main" val="2473764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5"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资金扶持</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5728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50954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863073"/>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符合条件的企业向所在县（市）区人社部门申请资格审核，财政部门复核后按季拨付贴息资金。</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2032016"/>
            <a:chOff x="6612055" y="-208900"/>
            <a:chExt cx="4160066" cy="2032016"/>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670073"/>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当年新招用符合创业担保贷款申请条件的人员数量达到企业现有在职职工人数 </a:t>
              </a:r>
              <a:r>
                <a:rPr lang="en-US" altLang="zh-CN" sz="1400">
                  <a:latin typeface="微软雅黑" panose="020B0503020204020204" pitchFamily="34" charset="-122"/>
                  <a:ea typeface="微软雅黑" panose="020B0503020204020204" pitchFamily="34" charset="-122"/>
                </a:rPr>
                <a:t>15%</a:t>
              </a:r>
              <a:r>
                <a:rPr lang="zh-CN" altLang="zh-CN" sz="1400">
                  <a:latin typeface="微软雅黑" panose="020B0503020204020204" pitchFamily="34" charset="-122"/>
                  <a:ea typeface="微软雅黑" panose="020B0503020204020204" pitchFamily="34" charset="-122"/>
                </a:rPr>
                <a:t>（超过</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人的企业达到</a:t>
              </a:r>
              <a:r>
                <a:rPr lang="en-US" altLang="zh-CN" sz="1400">
                  <a:latin typeface="微软雅黑" panose="020B0503020204020204" pitchFamily="34" charset="-122"/>
                  <a:ea typeface="微软雅黑" panose="020B0503020204020204" pitchFamily="34" charset="-122"/>
                </a:rPr>
                <a:t>8%</a:t>
              </a:r>
              <a:r>
                <a:rPr lang="zh-CN" altLang="zh-CN" sz="1400">
                  <a:latin typeface="微软雅黑" panose="020B0503020204020204" pitchFamily="34" charset="-122"/>
                  <a:ea typeface="微软雅黑" panose="020B0503020204020204" pitchFamily="34" charset="-122"/>
                </a:rPr>
                <a:t>）并与其签订</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年以上劳动合同的，无拖欠职工工资、欠缴社会保险费严重违法违规信用记录</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可申请最高不超过</a:t>
              </a:r>
              <a:r>
                <a:rPr lang="en-US" altLang="zh-CN" sz="1400">
                  <a:latin typeface="微软雅黑" panose="020B0503020204020204" pitchFamily="34" charset="-122"/>
                  <a:ea typeface="微软雅黑" panose="020B0503020204020204" pitchFamily="34" charset="-122"/>
                </a:rPr>
                <a:t>300</a:t>
              </a:r>
              <a:r>
                <a:rPr lang="zh-CN" altLang="zh-CN" sz="1400">
                  <a:latin typeface="微软雅黑" panose="020B0503020204020204" pitchFamily="34" charset="-122"/>
                  <a:ea typeface="微软雅黑" panose="020B0503020204020204" pitchFamily="34" charset="-122"/>
                </a:rPr>
                <a:t>万元的创业担保贷款贴息，贷款期限最长不超过</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年，累计次数不得超过</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次。</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extLst>
      <p:ext uri="{BB962C8B-B14F-4D97-AF65-F5344CB8AC3E}">
        <p14:creationId xmlns:p14="http://schemas.microsoft.com/office/powerpoint/2010/main" val="656267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6"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创业补贴</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5728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50954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863073"/>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符合条件的人员向创办企业税务主管机关所在县（市）区、开发区人社部门提交申请，相关证明材料人社部门能够通过内部系统和大数据获取的，无须申请人提供。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对毕业</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年以内的高校毕业生、就业困难人员、返乡农民工、建档立卡贫困劳动者、退役</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年以内的自主就业退役军人、返乡农民工首次创办小微企业，自工商注册登记之日起正常运营</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个月以上的，由就业补助资金给予</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元一次性创业补贴。</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extLst>
      <p:ext uri="{BB962C8B-B14F-4D97-AF65-F5344CB8AC3E}">
        <p14:creationId xmlns:p14="http://schemas.microsoft.com/office/powerpoint/2010/main" val="160909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ṩ1îḍe"/>
          <p:cNvSpPr txBox="1"/>
          <p:nvPr/>
        </p:nvSpPr>
        <p:spPr>
          <a:xfrm>
            <a:off x="994526" y="2829675"/>
            <a:ext cx="6010910" cy="1526187"/>
          </a:xfrm>
          <a:prstGeom prst="rect">
            <a:avLst/>
          </a:prstGeom>
          <a:noFill/>
        </p:spPr>
        <p:txBody>
          <a:bodyPr wrap="square" rtlCol="0">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刘建吾同学，安徽某高校</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级本科毕业生。</a:t>
            </a:r>
            <a:endParaRPr lang="zh-CN" altLang="en-US" sz="1600" dirty="0" smtClean="0">
              <a:solidFill>
                <a:srgbClr val="000000">
                  <a:lumMod val="85000"/>
                  <a:lumOff val="15000"/>
                  <a:alpha val="50000"/>
                </a:srgb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即将走出象牙塔，踏入社会的刘建吾同学难免会有一些无所适从。芜湖市人社局、所在的高校都会针对性地为他提供</a:t>
            </a:r>
            <a:r>
              <a:rPr lang="zh-CN" altLang="en-US" sz="1600" dirty="0">
                <a:solidFill>
                  <a:srgbClr val="000000"/>
                </a:solidFill>
                <a:latin typeface="微软雅黑" panose="020B0503020204020204" pitchFamily="34" charset="-122"/>
                <a:ea typeface="微软雅黑" panose="020B0503020204020204" pitchFamily="34" charset="-122"/>
                <a:sym typeface="+mn-ea"/>
              </a:rPr>
              <a:t>岗位信息、职业指导等</a:t>
            </a:r>
            <a:r>
              <a:rPr lang="zh-CN" altLang="en-US" sz="1600" dirty="0" smtClean="0">
                <a:solidFill>
                  <a:srgbClr val="000000"/>
                </a:solidFill>
                <a:latin typeface="微软雅黑" panose="020B0503020204020204" pitchFamily="34" charset="-122"/>
                <a:ea typeface="微软雅黑" panose="020B0503020204020204" pitchFamily="34" charset="-122"/>
                <a:sym typeface="+mn-ea"/>
              </a:rPr>
              <a:t>系列服务，来帮助他度过择业的迷茫期。</a:t>
            </a:r>
            <a:endParaRPr lang="en-US" altLang="zh-CN" sz="1600" dirty="0">
              <a:solidFill>
                <a:srgbClr val="000000">
                  <a:lumMod val="85000"/>
                  <a:lumOff val="15000"/>
                  <a:alpha val="50000"/>
                </a:srgb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94526" y="2215601"/>
            <a:ext cx="5021449"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服务</a:t>
            </a:r>
            <a:r>
              <a:rPr lang="zh-CN" altLang="en-US" sz="2800" b="1" dirty="0">
                <a:solidFill>
                  <a:srgbClr val="000000"/>
                </a:solidFill>
                <a:latin typeface="微软雅黑" panose="020B0503020204020204" pitchFamily="34" charset="-122"/>
                <a:ea typeface="微软雅黑" panose="020B0503020204020204" pitchFamily="34" charset="-122"/>
                <a:sym typeface="+mn-ea"/>
              </a:rPr>
              <a:t>不</a:t>
            </a:r>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断线，度过迷茫期</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2" name="图片 1"/>
          <p:cNvPicPr>
            <a:picLocks noChangeAspect="1"/>
          </p:cNvPicPr>
          <p:nvPr/>
        </p:nvPicPr>
        <p:blipFill>
          <a:blip r:embed="rId2"/>
          <a:stretch>
            <a:fillRect/>
          </a:stretch>
        </p:blipFill>
        <p:spPr>
          <a:xfrm>
            <a:off x="6565369" y="595872"/>
            <a:ext cx="5465763" cy="5521293"/>
          </a:xfrm>
          <a:prstGeom prst="rect">
            <a:avLst/>
          </a:prstGeom>
        </p:spPr>
      </p:pic>
    </p:spTree>
    <p:extLst>
      <p:ext uri="{BB962C8B-B14F-4D97-AF65-F5344CB8AC3E}">
        <p14:creationId xmlns:p14="http://schemas.microsoft.com/office/powerpoint/2010/main" val="162747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8372838" y="1421591"/>
            <a:ext cx="1415772" cy="461665"/>
          </a:xfrm>
          <a:prstGeom prst="rect">
            <a:avLst/>
          </a:prstGeom>
          <a:noFill/>
        </p:spPr>
        <p:txBody>
          <a:bodyPr wrap="none" rtlCol="0">
            <a:spAutoFit/>
          </a:bodyPr>
          <a:lstStyle/>
          <a:p>
            <a:pPr algn="ctr"/>
            <a:r>
              <a:rPr lang="zh-CN" altLang="en-US" sz="2400" b="1" smtClean="0">
                <a:solidFill>
                  <a:srgbClr val="EA5404"/>
                </a:solidFill>
                <a:latin typeface="微软雅黑" panose="020B0503020204020204" pitchFamily="34" charset="-122"/>
                <a:ea typeface="微软雅黑" panose="020B0503020204020204" pitchFamily="34" charset="-122"/>
              </a:rPr>
              <a:t>项目支持</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45728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450954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863073"/>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符合条件的企业在获奖后</a:t>
            </a:r>
            <a:r>
              <a:rPr lang="en-US" altLang="zh-CN" sz="1400">
                <a:latin typeface="微软雅黑" panose="020B0503020204020204" pitchFamily="34" charset="-122"/>
                <a:ea typeface="微软雅黑" panose="020B0503020204020204" pitchFamily="34" charset="-122"/>
              </a:rPr>
              <a:t>2</a:t>
            </a:r>
            <a:r>
              <a:rPr lang="zh-CN" altLang="zh-CN" sz="1400">
                <a:latin typeface="微软雅黑" panose="020B0503020204020204" pitchFamily="34" charset="-122"/>
                <a:ea typeface="微软雅黑" panose="020B0503020204020204" pitchFamily="34" charset="-122"/>
              </a:rPr>
              <a:t>年内向税务主管机关所在县（市）区人社部门提出申请。</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对获得市级以上创业大赛奖项项目在我市落地转化的最高给予</a:t>
              </a:r>
              <a:r>
                <a:rPr lang="en-US" altLang="zh-CN" sz="1400">
                  <a:latin typeface="微软雅黑" panose="020B0503020204020204" pitchFamily="34" charset="-122"/>
                  <a:ea typeface="微软雅黑" panose="020B0503020204020204" pitchFamily="34" charset="-122"/>
                </a:rPr>
                <a:t>10</a:t>
              </a:r>
              <a:r>
                <a:rPr lang="zh-CN" altLang="zh-CN" sz="1400">
                  <a:latin typeface="微软雅黑" panose="020B0503020204020204" pitchFamily="34" charset="-122"/>
                  <a:ea typeface="微软雅黑" panose="020B0503020204020204" pitchFamily="34" charset="-122"/>
                </a:rPr>
                <a:t>万元项目转化奖励，每年面向青年高校毕业生评审一批科技类创业项目，对优秀项目給于最高</a:t>
              </a:r>
              <a:r>
                <a:rPr lang="en-US" altLang="zh-CN" sz="1400">
                  <a:latin typeface="微软雅黑" panose="020B0503020204020204" pitchFamily="34" charset="-122"/>
                  <a:ea typeface="微软雅黑" panose="020B0503020204020204" pitchFamily="34" charset="-122"/>
                </a:rPr>
                <a:t>10</a:t>
              </a:r>
              <a:r>
                <a:rPr lang="zh-CN" altLang="zh-CN" sz="1400">
                  <a:latin typeface="微软雅黑" panose="020B0503020204020204" pitchFamily="34" charset="-122"/>
                  <a:ea typeface="微软雅黑" panose="020B0503020204020204" pitchFamily="34" charset="-122"/>
                </a:rPr>
                <a:t>万元补贴，对符合条件的创业项目给予</a:t>
              </a:r>
              <a:r>
                <a:rPr lang="en-US" altLang="zh-CN" sz="1400">
                  <a:latin typeface="微软雅黑" panose="020B0503020204020204" pitchFamily="34" charset="-122"/>
                  <a:ea typeface="微软雅黑" panose="020B0503020204020204" pitchFamily="34" charset="-122"/>
                </a:rPr>
                <a:t>10—50</a:t>
              </a:r>
              <a:r>
                <a:rPr lang="zh-CN" altLang="zh-CN" sz="1400">
                  <a:latin typeface="微软雅黑" panose="020B0503020204020204" pitchFamily="34" charset="-122"/>
                  <a:ea typeface="微软雅黑" panose="020B0503020204020204" pitchFamily="34" charset="-122"/>
                </a:rPr>
                <a:t>万元的创业担保贷款财政贴息。</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Tree>
    <p:extLst>
      <p:ext uri="{BB962C8B-B14F-4D97-AF65-F5344CB8AC3E}">
        <p14:creationId xmlns:p14="http://schemas.microsoft.com/office/powerpoint/2010/main" val="64258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19307"/>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sp>
        <p:nvSpPr>
          <p:cNvPr id="17" name="TextBox 3"/>
          <p:cNvSpPr txBox="1"/>
          <p:nvPr/>
        </p:nvSpPr>
        <p:spPr>
          <a:xfrm>
            <a:off x="8369631" y="1421591"/>
            <a:ext cx="1422185" cy="461665"/>
          </a:xfrm>
          <a:prstGeom prst="rect">
            <a:avLst/>
          </a:prstGeom>
          <a:noFill/>
        </p:spPr>
        <p:txBody>
          <a:bodyPr wrap="none" rtlCol="0">
            <a:spAutoFit/>
          </a:bodyPr>
          <a:lstStyle/>
          <a:p>
            <a:pPr algn="ctr"/>
            <a:r>
              <a:rPr lang="zh-CN" altLang="zh-CN" sz="2400" b="1">
                <a:solidFill>
                  <a:srgbClr val="EA5404"/>
                </a:solidFill>
                <a:latin typeface="微软雅黑" panose="020B0503020204020204" pitchFamily="34" charset="-122"/>
                <a:ea typeface="微软雅黑" panose="020B0503020204020204" pitchFamily="34" charset="-122"/>
              </a:rPr>
              <a:t>场地补贴</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356973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3506406"/>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3859933"/>
            <a:ext cx="5266705"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符合条件的创业实体向所在创业载体提交上一年度的申请材料，创业载体汇总后报所在县（市）区人社部门、财政部门审核。</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47227"/>
            <a:ext cx="5223650" cy="1423772"/>
            <a:chOff x="6612055" y="-208900"/>
            <a:chExt cx="4160066" cy="1423772"/>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入驻经认定的市级众创空间、创业孵化示范基地的创业实体，根据主营业务每年最高给予</a:t>
              </a:r>
              <a:r>
                <a:rPr lang="en-US" altLang="zh-CN" sz="1400">
                  <a:latin typeface="微软雅黑" panose="020B0503020204020204" pitchFamily="34" charset="-122"/>
                  <a:ea typeface="微软雅黑" panose="020B0503020204020204" pitchFamily="34" charset="-122"/>
                </a:rPr>
                <a:t>5</a:t>
              </a:r>
              <a:r>
                <a:rPr lang="zh-CN" altLang="zh-CN" sz="1400">
                  <a:latin typeface="微软雅黑" panose="020B0503020204020204" pitchFamily="34" charset="-122"/>
                  <a:ea typeface="微软雅黑" panose="020B0503020204020204" pitchFamily="34" charset="-122"/>
                </a:rPr>
                <a:t>万元的场地租金补贴和</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元水电费补贴</a:t>
              </a:r>
              <a:r>
                <a:rPr lang="zh-CN" altLang="zh-CN"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extLst>
      <p:ext uri="{BB962C8B-B14F-4D97-AF65-F5344CB8AC3E}">
        <p14:creationId xmlns:p14="http://schemas.microsoft.com/office/powerpoint/2010/main" val="306402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98896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7" name="TextBox 3"/>
          <p:cNvSpPr txBox="1"/>
          <p:nvPr/>
        </p:nvSpPr>
        <p:spPr>
          <a:xfrm>
            <a:off x="6926540" y="1209093"/>
            <a:ext cx="4206601" cy="461665"/>
          </a:xfrm>
          <a:prstGeom prst="rect">
            <a:avLst/>
          </a:prstGeom>
          <a:noFill/>
        </p:spPr>
        <p:txBody>
          <a:bodyPr wrap="none" rtlCol="0">
            <a:spAutoFit/>
          </a:bodyPr>
          <a:lstStyle/>
          <a:p>
            <a:pPr algn="ctr"/>
            <a:r>
              <a:rPr lang="zh-CN" altLang="zh-CN" sz="2400" b="1">
                <a:solidFill>
                  <a:srgbClr val="EA5404"/>
                </a:solidFill>
                <a:latin typeface="微软雅黑" panose="020B0503020204020204" pitchFamily="34" charset="-122"/>
                <a:ea typeface="微软雅黑" panose="020B0503020204020204" pitchFamily="34" charset="-122"/>
              </a:rPr>
              <a:t>新创业失败人员社会保险补贴</a:t>
            </a:r>
            <a:endParaRPr lang="en-US" sz="2400"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a:xfrm>
            <a:off x="5973061" y="386588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Box 10"/>
          <p:cNvSpPr txBox="1"/>
          <p:nvPr/>
        </p:nvSpPr>
        <p:spPr>
          <a:xfrm>
            <a:off x="6374966" y="3802559"/>
            <a:ext cx="1107996" cy="369332"/>
          </a:xfrm>
          <a:prstGeom prst="rect">
            <a:avLst/>
          </a:prstGeom>
          <a:noFill/>
        </p:spPr>
        <p:txBody>
          <a:bodyPr wrap="none" rtlCol="0">
            <a:spAutoFit/>
          </a:bodyPr>
          <a:lstStyle/>
          <a:p>
            <a:pPr algn="ctr"/>
            <a:r>
              <a:rPr lang="zh-CN" altLang="en-US" b="1">
                <a:solidFill>
                  <a:srgbClr val="EA5404"/>
                </a:solidFill>
                <a:latin typeface="微软雅黑" panose="020B0503020204020204" pitchFamily="34" charset="-122"/>
                <a:ea typeface="微软雅黑" panose="020B0503020204020204" pitchFamily="34" charset="-122"/>
                <a:cs typeface="Segoe UI" panose="020B0502040204020203" pitchFamily="34" charset="0"/>
              </a:rPr>
              <a:t>申请</a:t>
            </a:r>
            <a:r>
              <a:rPr lang="zh-CN" altLang="en-US" b="1"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rPr>
              <a:t>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13"/>
          <p:cNvSpPr/>
          <p:nvPr/>
        </p:nvSpPr>
        <p:spPr>
          <a:xfrm>
            <a:off x="6374961" y="4156086"/>
            <a:ext cx="5266705"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符合条件的人员向创办企业税务主管机关所在县（市）区、开发区人社部门提交申请，相关证明材料人社部门能够通过内部系统和大数据获取的，无须申请人提供。</a:t>
            </a:r>
            <a:endParaRPr lang="en-US" sz="1400" dirty="0">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0" name="组合 19"/>
          <p:cNvGrpSpPr/>
          <p:nvPr/>
        </p:nvGrpSpPr>
        <p:grpSpPr>
          <a:xfrm>
            <a:off x="6418016" y="1916888"/>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初次创业的劳动者，所创企业注销后登记失业并以个人身份缴纳社会保险费</a:t>
              </a:r>
              <a:r>
                <a:rPr lang="en-US" altLang="zh-CN" sz="1400">
                  <a:latin typeface="微软雅黑" panose="020B0503020204020204" pitchFamily="34" charset="-122"/>
                  <a:ea typeface="微软雅黑" panose="020B0503020204020204" pitchFamily="34" charset="-122"/>
                </a:rPr>
                <a:t>6</a:t>
              </a:r>
              <a:r>
                <a:rPr lang="zh-CN" altLang="zh-CN" sz="1400">
                  <a:latin typeface="微软雅黑" panose="020B0503020204020204" pitchFamily="34" charset="-122"/>
                  <a:ea typeface="微软雅黑" panose="020B0503020204020204" pitchFamily="34" charset="-122"/>
                </a:rPr>
                <a:t>个月以上的，经核定后给予一次性补贴，补贴标准为所创企业纳税总额的</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、最高不超过</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万元，补贴资金用于个人缴纳的社会保险费。</a:t>
              </a:r>
            </a:p>
          </p:txBody>
        </p:sp>
      </p:grpSp>
      <p:sp>
        <p:nvSpPr>
          <p:cNvPr id="14" name="文本框 6"/>
          <p:cNvSpPr txBox="1"/>
          <p:nvPr/>
        </p:nvSpPr>
        <p:spPr>
          <a:xfrm>
            <a:off x="2439760" y="6064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157"/>
          <a:stretch>
            <a:fillRect/>
          </a:stretch>
        </p:blipFill>
        <p:spPr bwMode="auto">
          <a:xfrm>
            <a:off x="2789778" y="4729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7"/>
          <p:cNvSpPr txBox="1"/>
          <p:nvPr/>
        </p:nvSpPr>
        <p:spPr>
          <a:xfrm>
            <a:off x="1817005" y="2933574"/>
            <a:ext cx="3761656" cy="769441"/>
          </a:xfrm>
          <a:prstGeom prst="rect">
            <a:avLst/>
          </a:prstGeom>
          <a:noFill/>
        </p:spPr>
        <p:txBody>
          <a:bodyPr wrap="square" rtlCol="0">
            <a:spAutoFit/>
          </a:bodyPr>
          <a:lstStyle/>
          <a:p>
            <a:r>
              <a:rPr lang="zh-CN" altLang="zh-CN" sz="4400" b="1">
                <a:latin typeface="微软雅黑" panose="020B0503020204020204" pitchFamily="34" charset="-122"/>
                <a:ea typeface="微软雅黑" panose="020B0503020204020204" pitchFamily="34" charset="-122"/>
              </a:rPr>
              <a:t>扶持</a:t>
            </a:r>
            <a:r>
              <a:rPr lang="zh-CN" altLang="zh-CN" sz="4400" b="1" smtClean="0">
                <a:latin typeface="微软雅黑" panose="020B0503020204020204" pitchFamily="34" charset="-122"/>
                <a:ea typeface="微软雅黑" panose="020B0503020204020204" pitchFamily="34" charset="-122"/>
              </a:rPr>
              <a:t>创业</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17006" y="3703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我市坚持以“创业江淮”行动计划为统领，以载体建设为基础，以政策体系为支撑，为全市创业者提供一站式创业扶持。</a:t>
            </a:r>
          </a:p>
        </p:txBody>
      </p:sp>
      <p:pic>
        <p:nvPicPr>
          <p:cNvPr id="21" name="图片占位符 23"/>
          <p:cNvPicPr>
            <a:picLocks noChangeAspect="1"/>
          </p:cNvPicPr>
          <p:nvPr/>
        </p:nvPicPr>
        <p:blipFill rotWithShape="1">
          <a:blip r:embed="rId3">
            <a:extLst>
              <a:ext uri="{28A0092B-C50C-407E-A947-70E740481C1C}">
                <a14:useLocalDpi xmlns:a14="http://schemas.microsoft.com/office/drawing/2010/main" val="0"/>
              </a:ext>
            </a:extLst>
          </a:blip>
          <a:srcRect l="20293" t="15091" r="12061" b="17262"/>
          <a:stretch/>
        </p:blipFill>
        <p:spPr>
          <a:xfrm>
            <a:off x="0" y="0"/>
            <a:ext cx="4750904" cy="384798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Tree>
    <p:extLst>
      <p:ext uri="{BB962C8B-B14F-4D97-AF65-F5344CB8AC3E}">
        <p14:creationId xmlns:p14="http://schemas.microsoft.com/office/powerpoint/2010/main" val="334925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411509"/>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1822187" y="2552574"/>
            <a:ext cx="3761656"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人才政策</a:t>
            </a:r>
            <a:endParaRPr lang="zh-CN" altLang="zh-CN" sz="4400" b="1" dirty="0">
              <a:latin typeface="微软雅黑" panose="020B0503020204020204" pitchFamily="34" charset="-122"/>
              <a:ea typeface="微软雅黑" panose="020B0503020204020204" pitchFamily="34" charset="-122"/>
            </a:endParaRPr>
          </a:p>
        </p:txBody>
      </p:sp>
      <p:sp>
        <p:nvSpPr>
          <p:cNvPr id="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7469888" y="1577549"/>
            <a:ext cx="3390544"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平台、</a:t>
            </a:r>
            <a:r>
              <a:rPr lang="zh-CN" altLang="zh-CN" sz="2400" b="1" smtClean="0">
                <a:solidFill>
                  <a:srgbClr val="EA5404"/>
                </a:solidFill>
                <a:latin typeface="微软雅黑" panose="020B0503020204020204" pitchFamily="34" charset="-122"/>
                <a:ea typeface="微软雅黑" panose="020B0503020204020204" pitchFamily="34" charset="-122"/>
              </a:rPr>
              <a:t>项目</a:t>
            </a:r>
            <a:r>
              <a:rPr lang="zh-CN" altLang="en-US" sz="2400" b="1" smtClean="0">
                <a:solidFill>
                  <a:srgbClr val="EA5404"/>
                </a:solidFill>
                <a:latin typeface="微软雅黑" panose="020B0503020204020204" pitchFamily="34" charset="-122"/>
                <a:ea typeface="微软雅黑" panose="020B0503020204020204" pitchFamily="34" charset="-122"/>
              </a:rPr>
              <a:t>、企业</a:t>
            </a:r>
            <a:r>
              <a:rPr lang="zh-CN" altLang="zh-CN" sz="2400" b="1" smtClean="0">
                <a:solidFill>
                  <a:srgbClr val="EA5404"/>
                </a:solidFill>
                <a:latin typeface="微软雅黑" panose="020B0503020204020204" pitchFamily="34" charset="-122"/>
                <a:ea typeface="微软雅黑" panose="020B0503020204020204" pitchFamily="34" charset="-122"/>
              </a:rPr>
              <a:t>资助</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2339429"/>
            <a:ext cx="5223650" cy="1423772"/>
            <a:chOff x="6612055" y="-208900"/>
            <a:chExt cx="4160066" cy="1423772"/>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smtClean="0">
                  <a:latin typeface="微软雅黑" panose="020B0503020204020204" pitchFamily="34" charset="-122"/>
                  <a:ea typeface="微软雅黑" panose="020B0503020204020204" pitchFamily="34" charset="-122"/>
                </a:rPr>
                <a:t>对</a:t>
              </a:r>
              <a:r>
                <a:rPr lang="zh-CN" altLang="zh-CN" sz="1400">
                  <a:latin typeface="微软雅黑" panose="020B0503020204020204" pitchFamily="34" charset="-122"/>
                  <a:ea typeface="微软雅黑" panose="020B0503020204020204" pitchFamily="34" charset="-122"/>
                </a:rPr>
                <a:t>引进的国内外拔尖人才，创新人才按科研补助、研发攻关、平台建设和产业化项目实施总投资额</a:t>
              </a:r>
              <a:r>
                <a:rPr lang="en-US" altLang="zh-CN" sz="1400">
                  <a:latin typeface="微软雅黑" panose="020B0503020204020204" pitchFamily="34" charset="-122"/>
                  <a:ea typeface="微软雅黑" panose="020B0503020204020204" pitchFamily="34" charset="-122"/>
                </a:rPr>
                <a:t>30%</a:t>
              </a:r>
              <a:r>
                <a:rPr lang="zh-CN" altLang="zh-CN" sz="1400">
                  <a:latin typeface="微软雅黑" panose="020B0503020204020204" pitchFamily="34" charset="-122"/>
                  <a:ea typeface="微软雅黑" panose="020B0503020204020204" pitchFamily="34" charset="-122"/>
                </a:rPr>
                <a:t>给予最高资助</a:t>
              </a:r>
              <a:r>
                <a:rPr lang="en-US" altLang="zh-CN" sz="1400">
                  <a:latin typeface="微软雅黑" panose="020B0503020204020204" pitchFamily="34" charset="-122"/>
                  <a:ea typeface="微软雅黑" panose="020B0503020204020204" pitchFamily="34" charset="-122"/>
                </a:rPr>
                <a:t>5000</a:t>
              </a:r>
              <a:r>
                <a:rPr lang="zh-CN" altLang="zh-CN" sz="1400">
                  <a:latin typeface="微软雅黑" panose="020B0503020204020204" pitchFamily="34" charset="-122"/>
                  <a:ea typeface="微软雅黑" panose="020B0503020204020204" pitchFamily="34" charset="-122"/>
                </a:rPr>
                <a:t>万元；创业人才按重大招商项目给予最高</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亿元资助</a:t>
              </a:r>
              <a:r>
                <a:rPr lang="en-US" altLang="zh-CN"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14"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p:nvPr/>
        </p:nvSpPr>
        <p:spPr>
          <a:xfrm>
            <a:off x="5973061" y="382606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18014" y="3823125"/>
            <a:ext cx="5223649" cy="669547"/>
            <a:chOff x="6612055" y="-208900"/>
            <a:chExt cx="4160066" cy="669547"/>
          </a:xfrm>
        </p:grpSpPr>
        <p:sp>
          <p:nvSpPr>
            <p:cNvPr id="19"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4"/>
            <p:cNvSpPr/>
            <p:nvPr/>
          </p:nvSpPr>
          <p:spPr>
            <a:xfrm>
              <a:off x="6612055" y="45149"/>
              <a:ext cx="4160066" cy="415498"/>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由企业向相应层级组织部门（人才办）进行</a:t>
              </a:r>
              <a:r>
                <a:rPr lang="zh-CN" altLang="zh-CN" sz="1400" smtClean="0">
                  <a:latin typeface="微软雅黑" panose="020B0503020204020204" pitchFamily="34" charset="-122"/>
                  <a:ea typeface="微软雅黑" panose="020B0503020204020204" pitchFamily="34" charset="-122"/>
                </a:rPr>
                <a:t>申报</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53156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7469888" y="1672424"/>
            <a:ext cx="3390544"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平台、</a:t>
            </a:r>
            <a:r>
              <a:rPr lang="zh-CN" altLang="zh-CN" sz="2400" b="1" smtClean="0">
                <a:solidFill>
                  <a:srgbClr val="EA5404"/>
                </a:solidFill>
                <a:latin typeface="微软雅黑" panose="020B0503020204020204" pitchFamily="34" charset="-122"/>
                <a:ea typeface="微软雅黑" panose="020B0503020204020204" pitchFamily="34" charset="-122"/>
              </a:rPr>
              <a:t>项目</a:t>
            </a:r>
            <a:r>
              <a:rPr lang="zh-CN" altLang="en-US" sz="2400" b="1" smtClean="0">
                <a:solidFill>
                  <a:srgbClr val="EA5404"/>
                </a:solidFill>
                <a:latin typeface="微软雅黑" panose="020B0503020204020204" pitchFamily="34" charset="-122"/>
                <a:ea typeface="微软雅黑" panose="020B0503020204020204" pitchFamily="34" charset="-122"/>
              </a:rPr>
              <a:t>、企业</a:t>
            </a:r>
            <a:r>
              <a:rPr lang="zh-CN" altLang="zh-CN" sz="2400" b="1" smtClean="0">
                <a:solidFill>
                  <a:srgbClr val="EA5404"/>
                </a:solidFill>
                <a:latin typeface="微软雅黑" panose="020B0503020204020204" pitchFamily="34" charset="-122"/>
                <a:ea typeface="微软雅黑" panose="020B0503020204020204" pitchFamily="34" charset="-122"/>
              </a:rPr>
              <a:t>资助</a:t>
            </a:r>
            <a:endParaRPr lang="zh-CN" altLang="zh-CN" sz="2400">
              <a:solidFill>
                <a:srgbClr val="EA5404"/>
              </a:solidFill>
              <a:latin typeface="微软雅黑" panose="020B0503020204020204" pitchFamily="34" charset="-122"/>
              <a:ea typeface="微软雅黑" panose="020B0503020204020204" pitchFamily="34" charset="-122"/>
            </a:endParaRPr>
          </a:p>
        </p:txBody>
      </p:sp>
      <p:sp>
        <p:nvSpPr>
          <p:cNvPr id="14"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5"/>
          <p:cNvSpPr/>
          <p:nvPr/>
        </p:nvSpPr>
        <p:spPr>
          <a:xfrm>
            <a:off x="5973061" y="246857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418016" y="2396491"/>
            <a:ext cx="5469184" cy="1100607"/>
            <a:chOff x="6612055" y="-208900"/>
            <a:chExt cx="4160066" cy="1100607"/>
          </a:xfrm>
        </p:grpSpPr>
        <p:sp>
          <p:nvSpPr>
            <p:cNvPr id="34"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5" name="Rectangle 4"/>
            <p:cNvSpPr/>
            <p:nvPr/>
          </p:nvSpPr>
          <p:spPr>
            <a:xfrm>
              <a:off x="6612055" y="153043"/>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经认定的高层次科技创新创业团队，最高给予</a:t>
              </a:r>
              <a:r>
                <a:rPr lang="en-US" altLang="zh-CN" sz="1400">
                  <a:latin typeface="微软雅黑" panose="020B0503020204020204" pitchFamily="34" charset="-122"/>
                  <a:ea typeface="微软雅黑" panose="020B0503020204020204" pitchFamily="34" charset="-122"/>
                </a:rPr>
                <a:t>2000</a:t>
              </a:r>
              <a:r>
                <a:rPr lang="zh-CN" altLang="zh-CN" sz="1400">
                  <a:latin typeface="微软雅黑" panose="020B0503020204020204" pitchFamily="34" charset="-122"/>
                  <a:ea typeface="微软雅黑" panose="020B0503020204020204" pitchFamily="34" charset="-122"/>
                </a:rPr>
                <a:t>万的资金</a:t>
              </a:r>
              <a:r>
                <a:rPr lang="zh-CN" altLang="zh-CN" sz="1400" smtClean="0">
                  <a:latin typeface="微软雅黑" panose="020B0503020204020204" pitchFamily="34" charset="-122"/>
                  <a:ea typeface="微软雅黑" panose="020B0503020204020204" pitchFamily="34" charset="-122"/>
                </a:rPr>
                <a:t>支持</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36" name="Rectangle 5"/>
          <p:cNvSpPr/>
          <p:nvPr/>
        </p:nvSpPr>
        <p:spPr>
          <a:xfrm>
            <a:off x="5973061" y="3390891"/>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37" name="组合 36"/>
          <p:cNvGrpSpPr/>
          <p:nvPr/>
        </p:nvGrpSpPr>
        <p:grpSpPr>
          <a:xfrm>
            <a:off x="6418014" y="3298799"/>
            <a:ext cx="5223649" cy="669547"/>
            <a:chOff x="6612055" y="-208900"/>
            <a:chExt cx="4160066" cy="669547"/>
          </a:xfrm>
        </p:grpSpPr>
        <p:sp>
          <p:nvSpPr>
            <p:cNvPr id="38"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9" name="Rectangle 4"/>
            <p:cNvSpPr/>
            <p:nvPr/>
          </p:nvSpPr>
          <p:spPr>
            <a:xfrm>
              <a:off x="6612055" y="45149"/>
              <a:ext cx="4160066" cy="415498"/>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由高层次科技创新创业团队向相应层级科技部门进行</a:t>
              </a:r>
              <a:r>
                <a:rPr lang="zh-CN" altLang="zh-CN" sz="1400" smtClean="0">
                  <a:latin typeface="微软雅黑" panose="020B0503020204020204" pitchFamily="34" charset="-122"/>
                  <a:ea typeface="微软雅黑" panose="020B0503020204020204" pitchFamily="34" charset="-122"/>
                </a:rPr>
                <a:t>申报</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89901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0739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7469888" y="1311929"/>
            <a:ext cx="3390544"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平台、</a:t>
            </a:r>
            <a:r>
              <a:rPr lang="zh-CN" altLang="zh-CN" sz="2400" b="1" smtClean="0">
                <a:solidFill>
                  <a:srgbClr val="EA5404"/>
                </a:solidFill>
                <a:latin typeface="微软雅黑" panose="020B0503020204020204" pitchFamily="34" charset="-122"/>
                <a:ea typeface="微软雅黑" panose="020B0503020204020204" pitchFamily="34" charset="-122"/>
              </a:rPr>
              <a:t>项目</a:t>
            </a:r>
            <a:r>
              <a:rPr lang="zh-CN" altLang="en-US" sz="2400" b="1" smtClean="0">
                <a:solidFill>
                  <a:srgbClr val="EA5404"/>
                </a:solidFill>
                <a:latin typeface="微软雅黑" panose="020B0503020204020204" pitchFamily="34" charset="-122"/>
                <a:ea typeface="微软雅黑" panose="020B0503020204020204" pitchFamily="34" charset="-122"/>
              </a:rPr>
              <a:t>、企业</a:t>
            </a:r>
            <a:r>
              <a:rPr lang="zh-CN" altLang="zh-CN" sz="2400" b="1" smtClean="0">
                <a:solidFill>
                  <a:srgbClr val="EA5404"/>
                </a:solidFill>
                <a:latin typeface="微软雅黑" panose="020B0503020204020204" pitchFamily="34" charset="-122"/>
                <a:ea typeface="微软雅黑" panose="020B0503020204020204" pitchFamily="34" charset="-122"/>
              </a:rPr>
              <a:t>资助</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935310"/>
            <a:ext cx="5223650" cy="2070103"/>
            <a:chOff x="6612055" y="-208900"/>
            <a:chExt cx="4160066" cy="2070103"/>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708160"/>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引进的高层次人才到战略性新兴产业重点领域企业就业的，新引进的拔尖人才、领军人才最高给予</a:t>
              </a:r>
              <a:r>
                <a:rPr lang="en-US" altLang="zh-CN" sz="1400">
                  <a:latin typeface="微软雅黑" panose="020B0503020204020204" pitchFamily="34" charset="-122"/>
                  <a:ea typeface="微软雅黑" panose="020B0503020204020204" pitchFamily="34" charset="-122"/>
                </a:rPr>
                <a:t>1</a:t>
              </a:r>
              <a:r>
                <a:rPr lang="zh-CN" altLang="zh-CN" sz="1400">
                  <a:latin typeface="微软雅黑" panose="020B0503020204020204" pitchFamily="34" charset="-122"/>
                  <a:ea typeface="微软雅黑" panose="020B0503020204020204" pitchFamily="34" charset="-122"/>
                </a:rPr>
                <a:t>亿元项目资金配套投入</a:t>
              </a:r>
              <a:r>
                <a:rPr lang="en-US" altLang="zh-CN" sz="1400">
                  <a:latin typeface="微软雅黑" panose="020B0503020204020204" pitchFamily="34" charset="-122"/>
                  <a:ea typeface="微软雅黑" panose="020B0503020204020204" pitchFamily="34" charset="-122"/>
                </a:rPr>
                <a:t>; </a:t>
              </a:r>
              <a:r>
                <a:rPr lang="zh-CN" altLang="zh-CN" sz="1400">
                  <a:latin typeface="微软雅黑" panose="020B0503020204020204" pitchFamily="34" charset="-122"/>
                  <a:ea typeface="微软雅黑" panose="020B0503020204020204" pitchFamily="34" charset="-122"/>
                </a:rPr>
                <a:t>战略性新兴产业重点研发创新平台柔性引进研发人才，每年在芜工作</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个月及以上，实施重点研发项目、产生重点研究成果，给予平台所付人才薪资</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补贴。</a:t>
              </a:r>
            </a:p>
          </p:txBody>
        </p:sp>
      </p:grpSp>
      <p:sp>
        <p:nvSpPr>
          <p:cNvPr id="14"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p:nvPr/>
        </p:nvSpPr>
        <p:spPr>
          <a:xfrm>
            <a:off x="5973061" y="4509149"/>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18014" y="4385026"/>
            <a:ext cx="5223649" cy="992713"/>
            <a:chOff x="6612055" y="-208900"/>
            <a:chExt cx="4160066" cy="992713"/>
          </a:xfrm>
        </p:grpSpPr>
        <p:sp>
          <p:nvSpPr>
            <p:cNvPr id="19"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4"/>
            <p:cNvSpPr/>
            <p:nvPr/>
          </p:nvSpPr>
          <p:spPr>
            <a:xfrm>
              <a:off x="6612055" y="45149"/>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由企业向相应层级发改部门进行申请，发改部门审核后报辖区政府研</a:t>
              </a:r>
              <a:r>
                <a:rPr lang="zh-CN" altLang="zh-CN" sz="1400" smtClean="0">
                  <a:latin typeface="微软雅黑" panose="020B0503020204020204" pitchFamily="34" charset="-122"/>
                  <a:ea typeface="微软雅黑" panose="020B0503020204020204" pitchFamily="34" charset="-122"/>
                </a:rPr>
                <a:t>定</a:t>
              </a:r>
              <a:r>
                <a:rPr lang="zh-CN" altLang="en-US" sz="140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54789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52764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8"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7469888" y="1593098"/>
            <a:ext cx="3390544"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平台、</a:t>
            </a:r>
            <a:r>
              <a:rPr lang="zh-CN" altLang="zh-CN" sz="2400" b="1" smtClean="0">
                <a:solidFill>
                  <a:srgbClr val="EA5404"/>
                </a:solidFill>
                <a:latin typeface="微软雅黑" panose="020B0503020204020204" pitchFamily="34" charset="-122"/>
                <a:ea typeface="微软雅黑" panose="020B0503020204020204" pitchFamily="34" charset="-122"/>
              </a:rPr>
              <a:t>项目</a:t>
            </a:r>
            <a:r>
              <a:rPr lang="zh-CN" altLang="en-US" sz="2400" b="1" smtClean="0">
                <a:solidFill>
                  <a:srgbClr val="EA5404"/>
                </a:solidFill>
                <a:latin typeface="微软雅黑" panose="020B0503020204020204" pitchFamily="34" charset="-122"/>
                <a:ea typeface="微软雅黑" panose="020B0503020204020204" pitchFamily="34" charset="-122"/>
              </a:rPr>
              <a:t>、企业</a:t>
            </a:r>
            <a:r>
              <a:rPr lang="zh-CN" altLang="zh-CN" sz="2400" b="1" smtClean="0">
                <a:solidFill>
                  <a:srgbClr val="EA5404"/>
                </a:solidFill>
                <a:latin typeface="微软雅黑" panose="020B0503020204020204" pitchFamily="34" charset="-122"/>
                <a:ea typeface="微软雅黑" panose="020B0503020204020204" pitchFamily="34" charset="-122"/>
              </a:rPr>
              <a:t>资助</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2455568"/>
            <a:ext cx="5223650" cy="1062519"/>
            <a:chOff x="6612055" y="-208900"/>
            <a:chExt cx="4160066" cy="1062519"/>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700576"/>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对引进高层次人才的企业给予最高</a:t>
              </a:r>
              <a:r>
                <a:rPr lang="en-US" altLang="zh-CN" sz="1400">
                  <a:latin typeface="微软雅黑" panose="020B0503020204020204" pitchFamily="34" charset="-122"/>
                  <a:ea typeface="微软雅黑" panose="020B0503020204020204" pitchFamily="34" charset="-122"/>
                </a:rPr>
                <a:t>500</a:t>
              </a:r>
              <a:r>
                <a:rPr lang="zh-CN" altLang="zh-CN" sz="1400">
                  <a:latin typeface="微软雅黑" panose="020B0503020204020204" pitchFamily="34" charset="-122"/>
                  <a:ea typeface="微软雅黑" panose="020B0503020204020204" pitchFamily="34" charset="-122"/>
                </a:rPr>
                <a:t>万的引进人才补贴和最高</a:t>
              </a:r>
              <a:r>
                <a:rPr lang="en-US" altLang="zh-CN" sz="1400">
                  <a:latin typeface="微软雅黑" panose="020B0503020204020204" pitchFamily="34" charset="-122"/>
                  <a:ea typeface="微软雅黑" panose="020B0503020204020204" pitchFamily="34" charset="-122"/>
                </a:rPr>
                <a:t>15</a:t>
              </a:r>
              <a:r>
                <a:rPr lang="zh-CN" altLang="zh-CN" sz="1400">
                  <a:latin typeface="微软雅黑" panose="020B0503020204020204" pitchFamily="34" charset="-122"/>
                  <a:ea typeface="微软雅黑" panose="020B0503020204020204" pitchFamily="34" charset="-122"/>
                </a:rPr>
                <a:t>万的中介费补贴。</a:t>
              </a:r>
            </a:p>
          </p:txBody>
        </p:sp>
      </p:grpSp>
      <p:sp>
        <p:nvSpPr>
          <p:cNvPr id="14"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p:nvPr/>
        </p:nvSpPr>
        <p:spPr>
          <a:xfrm>
            <a:off x="5973061" y="418977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418014" y="4065647"/>
            <a:ext cx="5223649" cy="992713"/>
            <a:chOff x="6612055" y="-208900"/>
            <a:chExt cx="4160066" cy="992713"/>
          </a:xfrm>
        </p:grpSpPr>
        <p:sp>
          <p:nvSpPr>
            <p:cNvPr id="19"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Rectangle 4"/>
            <p:cNvSpPr/>
            <p:nvPr/>
          </p:nvSpPr>
          <p:spPr>
            <a:xfrm>
              <a:off x="6612055" y="45149"/>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由企业通过易企网引进高层次人才资金补贴项目向相应层级人社部门进行网上申请，县市区人社部门审批后，报市人社局</a:t>
              </a:r>
              <a:r>
                <a:rPr lang="zh-CN" altLang="zh-CN" sz="1400" smtClean="0">
                  <a:latin typeface="微软雅黑" panose="020B0503020204020204" pitchFamily="34" charset="-122"/>
                  <a:ea typeface="微软雅黑" panose="020B0503020204020204" pitchFamily="34" charset="-122"/>
                </a:rPr>
                <a:t>备案</a:t>
              </a:r>
              <a:r>
                <a:rPr lang="zh-CN" altLang="en-US" sz="140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90048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7551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503275"/>
            <a:ext cx="1415772" cy="461665"/>
          </a:xfrm>
          <a:prstGeom prst="rect">
            <a:avLst/>
          </a:prstGeom>
          <a:noFill/>
        </p:spPr>
        <p:txBody>
          <a:bodyPr wrap="none" rtlCol="0">
            <a:spAutoFit/>
          </a:bodyPr>
          <a:lstStyle/>
          <a:p>
            <a:r>
              <a:rPr lang="zh-CN" altLang="zh-CN" sz="2400" b="1" dirty="0">
                <a:solidFill>
                  <a:srgbClr val="EA5404"/>
                </a:solidFill>
                <a:latin typeface="微软雅黑" panose="020B0503020204020204" pitchFamily="34" charset="-122"/>
                <a:ea typeface="微软雅黑" panose="020B0503020204020204" pitchFamily="34" charset="-122"/>
              </a:rPr>
              <a:t>人才</a:t>
            </a:r>
            <a:r>
              <a:rPr lang="zh-CN" altLang="zh-CN" sz="2400" b="1" dirty="0" smtClean="0">
                <a:solidFill>
                  <a:srgbClr val="EA5404"/>
                </a:solidFill>
                <a:latin typeface="微软雅黑" panose="020B0503020204020204" pitchFamily="34" charset="-122"/>
                <a:ea typeface="微软雅黑" panose="020B0503020204020204" pitchFamily="34" charset="-122"/>
              </a:rPr>
              <a:t>安居</a:t>
            </a:r>
            <a:endParaRPr lang="zh-CN" altLang="zh-CN" sz="2400" dirty="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2014801"/>
            <a:ext cx="5223650" cy="1100607"/>
            <a:chOff x="6612055" y="-208900"/>
            <a:chExt cx="4160066" cy="1100607"/>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引进高层次人才在芜购房，可享受最高</a:t>
              </a:r>
              <a:r>
                <a:rPr lang="en-US" altLang="zh-CN" sz="1400">
                  <a:latin typeface="微软雅黑" panose="020B0503020204020204" pitchFamily="34" charset="-122"/>
                  <a:ea typeface="微软雅黑" panose="020B0503020204020204" pitchFamily="34" charset="-122"/>
                </a:rPr>
                <a:t>100</a:t>
              </a:r>
              <a:r>
                <a:rPr lang="zh-CN" altLang="zh-CN" sz="1400">
                  <a:latin typeface="微软雅黑" panose="020B0503020204020204" pitchFamily="34" charset="-122"/>
                  <a:ea typeface="微软雅黑" panose="020B0503020204020204" pitchFamily="34" charset="-122"/>
                </a:rPr>
                <a:t>万的购房补贴或连续</a:t>
              </a:r>
              <a:r>
                <a:rPr lang="en-US" altLang="zh-CN" sz="1400">
                  <a:latin typeface="微软雅黑" panose="020B0503020204020204" pitchFamily="34" charset="-122"/>
                  <a:ea typeface="微软雅黑" panose="020B0503020204020204" pitchFamily="34" charset="-122"/>
                </a:rPr>
                <a:t>3</a:t>
              </a:r>
              <a:r>
                <a:rPr lang="zh-CN" altLang="zh-CN" sz="1400">
                  <a:latin typeface="微软雅黑" panose="020B0503020204020204" pitchFamily="34" charset="-122"/>
                  <a:ea typeface="微软雅黑" panose="020B0503020204020204" pitchFamily="34" charset="-122"/>
                </a:rPr>
                <a:t>年每人最高</a:t>
              </a:r>
              <a:r>
                <a:rPr lang="en-US" altLang="zh-CN" sz="1400">
                  <a:latin typeface="微软雅黑" panose="020B0503020204020204" pitchFamily="34" charset="-122"/>
                  <a:ea typeface="微软雅黑" panose="020B0503020204020204" pitchFamily="34" charset="-122"/>
                </a:rPr>
                <a:t>7000</a:t>
              </a:r>
              <a:r>
                <a:rPr lang="zh-CN" altLang="zh-CN" sz="1400">
                  <a:latin typeface="微软雅黑" panose="020B0503020204020204" pitchFamily="34" charset="-122"/>
                  <a:ea typeface="微软雅黑" panose="020B0503020204020204" pitchFamily="34" charset="-122"/>
                </a:rPr>
                <a:t>元</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月的生活补贴</a:t>
              </a:r>
              <a:r>
                <a:rPr lang="en-US" altLang="zh-CN"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人才政策</a:t>
            </a:r>
            <a:endParaRPr lang="zh-CN" altLang="zh-CN" sz="4400" b="1" dirty="0">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3774904"/>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650781"/>
            <a:ext cx="5223649" cy="992713"/>
            <a:chOff x="6612055" y="-208900"/>
            <a:chExt cx="4160066" cy="992713"/>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45149"/>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由企业通过易企网引进高层次人才认定项目向相应层级人社部门进行网上申请，县市区人社部门审批后，报市人社局备案</a:t>
              </a:r>
            </a:p>
          </p:txBody>
        </p:sp>
      </p:grpSp>
    </p:spTree>
    <p:extLst>
      <p:ext uri="{BB962C8B-B14F-4D97-AF65-F5344CB8AC3E}">
        <p14:creationId xmlns:p14="http://schemas.microsoft.com/office/powerpoint/2010/main" val="4282301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84691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人才</a:t>
            </a:r>
            <a:r>
              <a:rPr lang="zh-CN" altLang="zh-CN" sz="2400" b="1" smtClean="0">
                <a:solidFill>
                  <a:srgbClr val="EA5404"/>
                </a:solidFill>
                <a:latin typeface="微软雅黑" panose="020B0503020204020204" pitchFamily="34" charset="-122"/>
                <a:ea typeface="微软雅黑" panose="020B0503020204020204" pitchFamily="34" charset="-122"/>
              </a:rPr>
              <a:t>安居</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786201"/>
            <a:ext cx="5223650" cy="2393268"/>
            <a:chOff x="6612055" y="-208900"/>
            <a:chExt cx="4160066" cy="239326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引进的高层次人才在战略性新兴产业重点领域企业就业的，给予最高</a:t>
              </a:r>
              <a:r>
                <a:rPr lang="en-US" altLang="zh-CN" sz="1400">
                  <a:latin typeface="微软雅黑" panose="020B0503020204020204" pitchFamily="34" charset="-122"/>
                  <a:ea typeface="微软雅黑" panose="020B0503020204020204" pitchFamily="34" charset="-122"/>
                </a:rPr>
                <a:t>200</a:t>
              </a:r>
              <a:r>
                <a:rPr lang="zh-CN" altLang="zh-CN" sz="1400">
                  <a:latin typeface="微软雅黑" panose="020B0503020204020204" pitchFamily="34" charset="-122"/>
                  <a:ea typeface="微软雅黑" panose="020B0503020204020204" pitchFamily="34" charset="-122"/>
                </a:rPr>
                <a:t>万的购房补贴及最高</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万的安家费补助，未购房的可享受安家费补助及最高房屋租金</a:t>
              </a:r>
              <a:r>
                <a:rPr lang="en-US" altLang="zh-CN" sz="1400">
                  <a:latin typeface="微软雅黑" panose="020B0503020204020204" pitchFamily="34" charset="-122"/>
                  <a:ea typeface="微软雅黑" panose="020B0503020204020204" pitchFamily="34" charset="-122"/>
                </a:rPr>
                <a:t>80%</a:t>
              </a:r>
              <a:r>
                <a:rPr lang="zh-CN" altLang="zh-CN" sz="1400">
                  <a:latin typeface="微软雅黑" panose="020B0503020204020204" pitchFamily="34" charset="-122"/>
                  <a:ea typeface="微软雅黑" panose="020B0503020204020204" pitchFamily="34" charset="-122"/>
                </a:rPr>
                <a:t>的租房补贴</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对年销售额和纳税额达到一定条件的重点骨干企业，可自主确定一定名额的人才享受购房款</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最高</a:t>
              </a:r>
              <a:r>
                <a:rPr lang="en-US" altLang="zh-CN" sz="1400">
                  <a:latin typeface="微软雅黑" panose="020B0503020204020204" pitchFamily="34" charset="-122"/>
                  <a:ea typeface="微软雅黑" panose="020B0503020204020204" pitchFamily="34" charset="-122"/>
                </a:rPr>
                <a:t>80</a:t>
              </a:r>
              <a:r>
                <a:rPr lang="zh-CN" altLang="zh-CN" sz="1400">
                  <a:latin typeface="微软雅黑" panose="020B0503020204020204" pitchFamily="34" charset="-122"/>
                  <a:ea typeface="微软雅黑" panose="020B0503020204020204" pitchFamily="34" charset="-122"/>
                </a:rPr>
                <a:t>万的购房</a:t>
              </a:r>
              <a:r>
                <a:rPr lang="zh-CN" altLang="zh-CN" sz="1400" smtClean="0">
                  <a:latin typeface="微软雅黑" panose="020B0503020204020204" pitchFamily="34" charset="-122"/>
                  <a:ea typeface="微软雅黑" panose="020B0503020204020204" pitchFamily="34" charset="-122"/>
                </a:rPr>
                <a:t>补贴</a:t>
              </a:r>
              <a:r>
                <a:rPr lang="zh-CN" altLang="en-US" sz="140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人才政策</a:t>
            </a:r>
            <a:endParaRPr lang="zh-CN" altLang="zh-CN" sz="4400" b="1" dirty="0">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4355166"/>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4231043"/>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由企业通过易企网市战略性新兴产业专项政策项目向相应层级发改部门进行网上</a:t>
              </a:r>
              <a:r>
                <a:rPr lang="zh-CN" altLang="zh-CN" sz="1400" smtClean="0">
                  <a:latin typeface="微软雅黑" panose="020B0503020204020204" pitchFamily="34" charset="-122"/>
                  <a:ea typeface="微软雅黑" panose="020B0503020204020204" pitchFamily="34" charset="-122"/>
                </a:rPr>
                <a:t>申请</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7815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278710"/>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人才</a:t>
            </a:r>
            <a:r>
              <a:rPr lang="zh-CN" altLang="zh-CN" sz="2400" b="1" smtClean="0">
                <a:solidFill>
                  <a:srgbClr val="EA5404"/>
                </a:solidFill>
                <a:latin typeface="微软雅黑" panose="020B0503020204020204" pitchFamily="34" charset="-122"/>
                <a:ea typeface="微软雅黑" panose="020B0503020204020204" pitchFamily="34" charset="-122"/>
              </a:rPr>
              <a:t>安居</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2218001"/>
            <a:ext cx="5223650" cy="1385685"/>
            <a:chOff x="6612055" y="-208900"/>
            <a:chExt cx="4160066" cy="1385685"/>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23742"/>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引进高端人才及以上层次人才本人或以配偶名义在我市购买人才公寓，给予房价</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的补贴，租赁人才公寓给予租金</a:t>
              </a:r>
              <a:r>
                <a:rPr lang="en-US" altLang="zh-CN" sz="1400">
                  <a:latin typeface="微软雅黑" panose="020B0503020204020204" pitchFamily="34" charset="-122"/>
                  <a:ea typeface="微软雅黑" panose="020B0503020204020204" pitchFamily="34" charset="-122"/>
                </a:rPr>
                <a:t>80%</a:t>
              </a:r>
              <a:r>
                <a:rPr lang="zh-CN" altLang="zh-CN" sz="1400">
                  <a:latin typeface="微软雅黑" panose="020B0503020204020204" pitchFamily="34" charset="-122"/>
                  <a:ea typeface="微软雅黑" panose="020B0503020204020204" pitchFamily="34" charset="-122"/>
                </a:rPr>
                <a:t>的补贴。</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408975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965629"/>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由企业通过易企网引进高层次人才资金补贴项目向相应层级人社部门进行网上申请，县市区人社部门审批后，报市人社局</a:t>
              </a:r>
              <a:r>
                <a:rPr lang="zh-CN" altLang="zh-CN" sz="1400" smtClean="0">
                  <a:latin typeface="微软雅黑" panose="020B0503020204020204" pitchFamily="34" charset="-122"/>
                  <a:ea typeface="微软雅黑" panose="020B0503020204020204" pitchFamily="34" charset="-122"/>
                </a:rPr>
                <a:t>备案</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37149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724585" y="2326310"/>
            <a:ext cx="6120296" cy="1526187"/>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刘建吾</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同学可以</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通过线下参加“</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2+N”</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就业招聘活动，</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或者在线上通过安徽公共招聘网、芜湖人才网、</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安徽</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政务服务</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网、</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或者</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“皖事通”</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以及全领直聘网等各类招聘网站上获得精准的招聘信息，帮助他更快的找到满意的工作。</a:t>
            </a:r>
            <a:endPar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724585" y="1605279"/>
            <a:ext cx="7206120"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通过线上线下的招聘得到一个好</a:t>
            </a:r>
            <a:r>
              <a:rPr lang="en-US" altLang="zh-CN" sz="2800" b="1" dirty="0">
                <a:solidFill>
                  <a:srgbClr val="000000"/>
                </a:solidFill>
                <a:latin typeface="微软雅黑" panose="020B0503020204020204" pitchFamily="34" charset="-122"/>
                <a:ea typeface="微软雅黑" panose="020B0503020204020204" pitchFamily="34" charset="-122"/>
                <a:sym typeface="+mn-ea"/>
              </a:rPr>
              <a:t>offer</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067" y="466932"/>
            <a:ext cx="3925204" cy="5874601"/>
          </a:xfrm>
          <a:prstGeom prst="rect">
            <a:avLst/>
          </a:prstGeom>
        </p:spPr>
      </p:pic>
    </p:spTree>
    <p:extLst>
      <p:ext uri="{BB962C8B-B14F-4D97-AF65-F5344CB8AC3E}">
        <p14:creationId xmlns:p14="http://schemas.microsoft.com/office/powerpoint/2010/main" val="219802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88377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a:solidFill>
                  <a:srgbClr val="EA5404"/>
                </a:solidFill>
                <a:latin typeface="微软雅黑" panose="020B0503020204020204" pitchFamily="34" charset="-122"/>
                <a:ea typeface="微软雅黑" panose="020B0503020204020204" pitchFamily="34" charset="-122"/>
              </a:rPr>
              <a:t>人才</a:t>
            </a:r>
            <a:r>
              <a:rPr lang="zh-CN" altLang="zh-CN" sz="2400" b="1" smtClean="0">
                <a:solidFill>
                  <a:srgbClr val="EA5404"/>
                </a:solidFill>
                <a:latin typeface="微软雅黑" panose="020B0503020204020204" pitchFamily="34" charset="-122"/>
                <a:ea typeface="微软雅黑" panose="020B0503020204020204" pitchFamily="34" charset="-122"/>
              </a:rPr>
              <a:t>安居</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823064"/>
            <a:ext cx="5223650" cy="2393268"/>
            <a:chOff x="6612055" y="-208900"/>
            <a:chExt cx="4160066" cy="239326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203132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引进高层次人才购买产权型人才公寓时，可享受最高</a:t>
              </a:r>
              <a:r>
                <a:rPr lang="en-US" altLang="zh-CN" sz="1400">
                  <a:latin typeface="微软雅黑" panose="020B0503020204020204" pitchFamily="34" charset="-122"/>
                  <a:ea typeface="微软雅黑" panose="020B0503020204020204" pitchFamily="34" charset="-122"/>
                </a:rPr>
                <a:t>30</a:t>
              </a:r>
              <a:r>
                <a:rPr lang="zh-CN" altLang="zh-CN" sz="1400">
                  <a:latin typeface="微软雅黑" panose="020B0503020204020204" pitchFamily="34" charset="-122"/>
                  <a:ea typeface="微软雅黑" panose="020B0503020204020204" pitchFamily="34" charset="-122"/>
                </a:rPr>
                <a:t>万（夫妻最高</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万）公积金贷款及市惠居住房金融有限公司组合贷款。大学本科及以上学历毕业生在芜购买首套自住房，在市惠居住房金融有限公司办理公积金组合贷款</a:t>
              </a:r>
              <a:r>
                <a:rPr lang="en-US" altLang="zh-CN" sz="1400">
                  <a:latin typeface="微软雅黑" panose="020B0503020204020204" pitchFamily="34" charset="-122"/>
                  <a:ea typeface="微软雅黑" panose="020B0503020204020204" pitchFamily="34" charset="-122"/>
                </a:rPr>
                <a:t>35</a:t>
              </a:r>
              <a:r>
                <a:rPr lang="zh-CN" altLang="zh-CN" sz="1400">
                  <a:latin typeface="微软雅黑" panose="020B0503020204020204" pitchFamily="34" charset="-122"/>
                  <a:ea typeface="微软雅黑" panose="020B0503020204020204" pitchFamily="34" charset="-122"/>
                </a:rPr>
                <a:t>万元以内部分享受优惠贷款利率。在战新产业领域就业的高层次人才，可申请不高于</a:t>
              </a:r>
              <a:r>
                <a:rPr lang="en-US" altLang="zh-CN" sz="1400">
                  <a:latin typeface="微软雅黑" panose="020B0503020204020204" pitchFamily="34" charset="-122"/>
                  <a:ea typeface="微软雅黑" panose="020B0503020204020204" pitchFamily="34" charset="-122"/>
                </a:rPr>
                <a:t>50</a:t>
              </a:r>
              <a:r>
                <a:rPr lang="zh-CN" altLang="zh-CN" sz="1400">
                  <a:latin typeface="微软雅黑" panose="020B0503020204020204" pitchFamily="34" charset="-122"/>
                  <a:ea typeface="微软雅黑" panose="020B0503020204020204" pitchFamily="34" charset="-122"/>
                </a:rPr>
                <a:t>万元的住房公积金贷款。</a:t>
              </a: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473429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4610175"/>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人社部门和发改部门对人才类别进行确认，人才根据市公积金管理中心要求提供材料进行申报</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5258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1883773"/>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smtClean="0">
                <a:solidFill>
                  <a:srgbClr val="EA5404"/>
                </a:solidFill>
                <a:latin typeface="微软雅黑" panose="020B0503020204020204" pitchFamily="34" charset="-122"/>
                <a:ea typeface="微软雅黑" panose="020B0503020204020204" pitchFamily="34" charset="-122"/>
              </a:rPr>
              <a:t>人才</a:t>
            </a:r>
            <a:r>
              <a:rPr lang="zh-CN" altLang="en-US" sz="2400" b="1">
                <a:solidFill>
                  <a:srgbClr val="EA5404"/>
                </a:solidFill>
                <a:latin typeface="微软雅黑" panose="020B0503020204020204" pitchFamily="34" charset="-122"/>
                <a:ea typeface="微软雅黑" panose="020B0503020204020204" pitchFamily="34" charset="-122"/>
              </a:rPr>
              <a:t>服务</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850360"/>
            <a:ext cx="5223650" cy="1746938"/>
            <a:chOff x="6612055" y="-208900"/>
            <a:chExt cx="4160066" cy="1746938"/>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384995"/>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高端人才及以上层次人才子女入托及义务教育阶段入学，尊重其意愿由教育行政部门协调安排到公办学校就读</a:t>
              </a:r>
              <a:r>
                <a:rPr lang="en-US" altLang="zh-CN" sz="1400">
                  <a:latin typeface="微软雅黑" panose="020B0503020204020204" pitchFamily="34" charset="-122"/>
                  <a:ea typeface="微软雅黑" panose="020B0503020204020204" pitchFamily="34" charset="-122"/>
                </a:rPr>
                <a:t>;</a:t>
              </a:r>
              <a:r>
                <a:rPr lang="zh-CN" altLang="zh-CN" sz="1400">
                  <a:latin typeface="微软雅黑" panose="020B0503020204020204" pitchFamily="34" charset="-122"/>
                  <a:ea typeface="微软雅黑" panose="020B0503020204020204" pitchFamily="34" charset="-122"/>
                </a:rPr>
                <a:t>健康医疗保障。高端人才及以上层次人才享受诊疗服务绿色通道机制。</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359729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500471"/>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人才可通过各级高层次人才服务中心反馈就医、子女就学服务需求，由其全程提供服务</a:t>
              </a:r>
            </a:p>
          </p:txBody>
        </p:sp>
      </p:grpSp>
    </p:spTree>
    <p:extLst>
      <p:ext uri="{BB962C8B-B14F-4D97-AF65-F5344CB8AC3E}">
        <p14:creationId xmlns:p14="http://schemas.microsoft.com/office/powerpoint/2010/main" val="1019683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3318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smtClean="0">
                <a:solidFill>
                  <a:srgbClr val="EA5404"/>
                </a:solidFill>
                <a:latin typeface="微软雅黑" panose="020B0503020204020204" pitchFamily="34" charset="-122"/>
                <a:ea typeface="微软雅黑" panose="020B0503020204020204" pitchFamily="34" charset="-122"/>
              </a:rPr>
              <a:t>人才</a:t>
            </a:r>
            <a:r>
              <a:rPr lang="zh-CN" altLang="en-US" sz="2400" b="1">
                <a:solidFill>
                  <a:srgbClr val="EA5404"/>
                </a:solidFill>
                <a:latin typeface="微软雅黑" panose="020B0503020204020204" pitchFamily="34" charset="-122"/>
                <a:ea typeface="微软雅黑" panose="020B0503020204020204" pitchFamily="34" charset="-122"/>
              </a:rPr>
              <a:t>服务</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999769"/>
            <a:ext cx="5223650" cy="1423772"/>
            <a:chOff x="6612055" y="-208900"/>
            <a:chExt cx="4160066" cy="1423772"/>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061829"/>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高端人才及以上层次人才携带配偶和未成年子女一同落户的，每增加一名，连续三年每月最高增发</a:t>
              </a:r>
              <a:r>
                <a:rPr lang="en-US" altLang="zh-CN" sz="1400">
                  <a:latin typeface="微软雅黑" panose="020B0503020204020204" pitchFamily="34" charset="-122"/>
                  <a:ea typeface="微软雅黑" panose="020B0503020204020204" pitchFamily="34" charset="-122"/>
                </a:rPr>
                <a:t>1500</a:t>
              </a:r>
              <a:r>
                <a:rPr lang="zh-CN" altLang="zh-CN" sz="1400">
                  <a:latin typeface="微软雅黑" panose="020B0503020204020204" pitchFamily="34" charset="-122"/>
                  <a:ea typeface="微软雅黑" panose="020B0503020204020204" pitchFamily="34" charset="-122"/>
                </a:rPr>
                <a:t>元生活补贴。</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1" y="3597298"/>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418014" y="3500471"/>
            <a:ext cx="5223649" cy="1086178"/>
            <a:chOff x="6612055" y="-208900"/>
            <a:chExt cx="4160066" cy="1086178"/>
          </a:xfrm>
        </p:grpSpPr>
        <p:sp>
          <p:nvSpPr>
            <p:cNvPr id="27" name="TextBox 3"/>
            <p:cNvSpPr txBox="1"/>
            <p:nvPr/>
          </p:nvSpPr>
          <p:spPr>
            <a:xfrm>
              <a:off x="6614557"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由企业通过易企网引进高层次人才资金补贴项目向相应层级人社部门进行网上申请，县市区人社部门审批后，报市人社局备案</a:t>
              </a:r>
            </a:p>
          </p:txBody>
        </p:sp>
      </p:grpSp>
    </p:spTree>
    <p:extLst>
      <p:ext uri="{BB962C8B-B14F-4D97-AF65-F5344CB8AC3E}">
        <p14:creationId xmlns:p14="http://schemas.microsoft.com/office/powerpoint/2010/main" val="3994531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94402" y="0"/>
            <a:ext cx="0" cy="6858000"/>
          </a:xfrm>
          <a:prstGeom prst="line">
            <a:avLst/>
          </a:prstGeom>
          <a:ln>
            <a:solidFill>
              <a:srgbClr val="EA5404"/>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973061" y="2033182"/>
            <a:ext cx="242682"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pic>
        <p:nvPicPr>
          <p:cNvPr id="18" name="图片占位符 23"/>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Lst>
          </a:blip>
          <a:srcRect/>
          <a:stretch>
            <a:fillRect/>
          </a:stretch>
        </p:blipFill>
        <p:spPr>
          <a:xfrm>
            <a:off x="0" y="0"/>
            <a:ext cx="3703015" cy="3703015"/>
          </a:xfrm>
          <a:custGeom>
            <a:avLst/>
            <a:gdLst>
              <a:gd name="connsiteX0" fmla="*/ 2283211 w 6325386"/>
              <a:gd name="connsiteY0" fmla="*/ 0 h 6325386"/>
              <a:gd name="connsiteX1" fmla="*/ 6325386 w 6325386"/>
              <a:gd name="connsiteY1" fmla="*/ 0 h 6325386"/>
              <a:gd name="connsiteX2" fmla="*/ 0 w 6325386"/>
              <a:gd name="connsiteY2" fmla="*/ 6325386 h 6325386"/>
              <a:gd name="connsiteX3" fmla="*/ 0 w 6325386"/>
              <a:gd name="connsiteY3" fmla="*/ 2283211 h 6325386"/>
            </a:gdLst>
            <a:ahLst/>
            <a:cxnLst>
              <a:cxn ang="0">
                <a:pos x="connsiteX0" y="connsiteY0"/>
              </a:cxn>
              <a:cxn ang="0">
                <a:pos x="connsiteX1" y="connsiteY1"/>
              </a:cxn>
              <a:cxn ang="0">
                <a:pos x="connsiteX2" y="connsiteY2"/>
              </a:cxn>
              <a:cxn ang="0">
                <a:pos x="connsiteX3" y="connsiteY3"/>
              </a:cxn>
            </a:cxnLst>
            <a:rect l="l" t="t" r="r" b="b"/>
            <a:pathLst>
              <a:path w="6325386" h="6325386">
                <a:moveTo>
                  <a:pt x="2283211" y="0"/>
                </a:moveTo>
                <a:lnTo>
                  <a:pt x="6325386" y="0"/>
                </a:lnTo>
                <a:lnTo>
                  <a:pt x="0" y="6325386"/>
                </a:lnTo>
                <a:lnTo>
                  <a:pt x="0" y="2283211"/>
                </a:lnTo>
                <a:close/>
              </a:path>
            </a:pathLst>
          </a:custGeom>
        </p:spPr>
      </p:pic>
      <p:sp>
        <p:nvSpPr>
          <p:cNvPr id="17" name="TextBox 3"/>
          <p:cNvSpPr txBox="1"/>
          <p:nvPr/>
        </p:nvSpPr>
        <p:spPr>
          <a:xfrm>
            <a:off x="8321952" y="1274675"/>
            <a:ext cx="1415772" cy="461665"/>
          </a:xfrm>
          <a:prstGeom prst="rect">
            <a:avLst/>
          </a:prstGeom>
          <a:noFill/>
        </p:spPr>
        <p:txBody>
          <a:bodyPr wrap="none" rtlCol="0">
            <a:spAutoFit/>
          </a:bodyPr>
          <a:lstStyle/>
          <a:p>
            <a:r>
              <a:rPr lang="zh-CN" altLang="zh-CN" sz="2400" b="1" smtClean="0">
                <a:solidFill>
                  <a:srgbClr val="EA5404"/>
                </a:solidFill>
                <a:latin typeface="微软雅黑" panose="020B0503020204020204" pitchFamily="34" charset="-122"/>
                <a:ea typeface="微软雅黑" panose="020B0503020204020204" pitchFamily="34" charset="-122"/>
              </a:rPr>
              <a:t>人才</a:t>
            </a:r>
            <a:r>
              <a:rPr lang="zh-CN" altLang="en-US" sz="2400" b="1">
                <a:solidFill>
                  <a:srgbClr val="EA5404"/>
                </a:solidFill>
                <a:latin typeface="微软雅黑" panose="020B0503020204020204" pitchFamily="34" charset="-122"/>
                <a:ea typeface="微软雅黑" panose="020B0503020204020204" pitchFamily="34" charset="-122"/>
              </a:rPr>
              <a:t>服务</a:t>
            </a:r>
            <a:endParaRPr lang="zh-CN" altLang="zh-CN" sz="2400">
              <a:solidFill>
                <a:srgbClr val="EA5404"/>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418016" y="1999769"/>
            <a:ext cx="5223650" cy="2032016"/>
            <a:chOff x="6612055" y="-208900"/>
            <a:chExt cx="4160066" cy="2032016"/>
          </a:xfrm>
        </p:grpSpPr>
        <p:sp>
          <p:nvSpPr>
            <p:cNvPr id="22" name="TextBox 3"/>
            <p:cNvSpPr txBox="1"/>
            <p:nvPr/>
          </p:nvSpPr>
          <p:spPr>
            <a:xfrm>
              <a:off x="6614556" y="-208900"/>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政策内容</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Rectangle 4"/>
            <p:cNvSpPr/>
            <p:nvPr/>
          </p:nvSpPr>
          <p:spPr>
            <a:xfrm>
              <a:off x="6612055" y="153043"/>
              <a:ext cx="4160066" cy="1670073"/>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引进高端人才及以上层次人才，不受事业单位编制和专业技术岗位限制。凡具有事业单位身份的高端人才及以上层次人才来芜，可保留其事业身份。高端人才及以上层次人才随迁配偶，优先推荐就业岗位，属公务员或事业编制的，对口安排工作。</a:t>
              </a:r>
            </a:p>
            <a:p>
              <a:pPr>
                <a:lnSpc>
                  <a:spcPct val="150000"/>
                </a:lnSpc>
              </a:pPr>
              <a:endParaRPr lang="zh-CN" altLang="zh-CN" sz="1400">
                <a:latin typeface="微软雅黑" panose="020B0503020204020204" pitchFamily="34" charset="-122"/>
                <a:ea typeface="微软雅黑" panose="020B0503020204020204" pitchFamily="34" charset="-122"/>
              </a:endParaRPr>
            </a:p>
          </p:txBody>
        </p:sp>
      </p:grpSp>
      <p:sp>
        <p:nvSpPr>
          <p:cNvPr id="16" name="TextBox 7"/>
          <p:cNvSpPr txBox="1"/>
          <p:nvPr/>
        </p:nvSpPr>
        <p:spPr>
          <a:xfrm>
            <a:off x="1822187" y="2552574"/>
            <a:ext cx="3761656" cy="769441"/>
          </a:xfrm>
          <a:prstGeom prst="rect">
            <a:avLst/>
          </a:prstGeom>
          <a:noFill/>
        </p:spPr>
        <p:txBody>
          <a:bodyPr wrap="square" rtlCol="0">
            <a:spAutoFit/>
          </a:bodyPr>
          <a:lstStyle/>
          <a:p>
            <a:r>
              <a:rPr lang="zh-CN" altLang="en-US" sz="4400" b="1" smtClean="0">
                <a:latin typeface="微软雅黑" panose="020B0503020204020204" pitchFamily="34" charset="-122"/>
                <a:ea typeface="微软雅黑" panose="020B0503020204020204" pitchFamily="34" charset="-122"/>
              </a:rPr>
              <a:t>人才政策</a:t>
            </a:r>
            <a:endParaRPr lang="zh-CN" altLang="zh-CN" sz="4400" b="1">
              <a:latin typeface="微软雅黑" panose="020B0503020204020204" pitchFamily="34" charset="-122"/>
              <a:ea typeface="微软雅黑" panose="020B0503020204020204" pitchFamily="34" charset="-122"/>
            </a:endParaRPr>
          </a:p>
        </p:txBody>
      </p:sp>
      <p:sp>
        <p:nvSpPr>
          <p:cNvPr id="19" name="Rectangle 8"/>
          <p:cNvSpPr/>
          <p:nvPr/>
        </p:nvSpPr>
        <p:spPr>
          <a:xfrm>
            <a:off x="1822188" y="3322015"/>
            <a:ext cx="3432100" cy="646331"/>
          </a:xfrm>
          <a:prstGeom prst="rect">
            <a:avLst/>
          </a:prstGeom>
        </p:spPr>
        <p:txBody>
          <a:bodyPr wrap="square">
            <a:spAutoFit/>
          </a:bodyPr>
          <a:lstStyle/>
          <a:p>
            <a:r>
              <a:rPr lang="zh-CN" altLang="zh-CN" sz="1200">
                <a:latin typeface="微软雅黑" panose="020B0503020204020204" pitchFamily="34" charset="-122"/>
                <a:ea typeface="微软雅黑" panose="020B0503020204020204" pitchFamily="34" charset="-122"/>
              </a:rPr>
              <a:t>积极贯彻落实人才强市战略部署，聚焦战略性新兴产业发展</a:t>
            </a:r>
            <a:r>
              <a:rPr lang="zh-CN" altLang="zh-CN" sz="1200" smtClean="0">
                <a:latin typeface="微软雅黑" panose="020B0503020204020204" pitchFamily="34" charset="-122"/>
                <a:ea typeface="微软雅黑" panose="020B0503020204020204" pitchFamily="34" charset="-122"/>
              </a:rPr>
              <a:t>，构建 “</a:t>
            </a:r>
            <a:r>
              <a:rPr lang="en-US" altLang="zh-CN" sz="1200">
                <a:latin typeface="微软雅黑" panose="020B0503020204020204" pitchFamily="34" charset="-122"/>
                <a:ea typeface="微软雅黑" panose="020B0503020204020204" pitchFamily="34" charset="-122"/>
              </a:rPr>
              <a:t>1+5+6</a:t>
            </a:r>
            <a:r>
              <a:rPr lang="zh-CN" altLang="zh-CN" sz="1200" smtClean="0">
                <a:latin typeface="微软雅黑" panose="020B0503020204020204" pitchFamily="34" charset="-122"/>
                <a:ea typeface="微软雅黑" panose="020B0503020204020204" pitchFamily="34" charset="-122"/>
              </a:rPr>
              <a:t>”政策</a:t>
            </a:r>
            <a:r>
              <a:rPr lang="zh-CN" altLang="zh-CN" sz="1200">
                <a:latin typeface="微软雅黑" panose="020B0503020204020204" pitchFamily="34" charset="-122"/>
                <a:ea typeface="微软雅黑" panose="020B0503020204020204" pitchFamily="34" charset="-122"/>
              </a:rPr>
              <a:t>体系，涵盖引才、育才、留才和用才的各个</a:t>
            </a:r>
            <a:r>
              <a:rPr lang="zh-CN" altLang="zh-CN" sz="1200" smtClean="0">
                <a:latin typeface="微软雅黑" panose="020B0503020204020204" pitchFamily="34" charset="-122"/>
                <a:ea typeface="微软雅黑" panose="020B0503020204020204" pitchFamily="34" charset="-122"/>
              </a:rPr>
              <a:t>环节</a:t>
            </a:r>
            <a:endParaRPr lang="zh-CN" altLang="zh-CN" sz="1200">
              <a:latin typeface="微软雅黑" panose="020B0503020204020204" pitchFamily="34" charset="-122"/>
              <a:ea typeface="微软雅黑" panose="020B0503020204020204" pitchFamily="34" charset="-122"/>
            </a:endParaRPr>
          </a:p>
        </p:txBody>
      </p:sp>
      <p:sp>
        <p:nvSpPr>
          <p:cNvPr id="21" name="文本框 6"/>
          <p:cNvSpPr txBox="1"/>
          <p:nvPr/>
        </p:nvSpPr>
        <p:spPr>
          <a:xfrm>
            <a:off x="2439760" y="5683253"/>
            <a:ext cx="2279157" cy="261610"/>
          </a:xfrm>
          <a:prstGeom prst="rect">
            <a:avLst/>
          </a:prstGeom>
          <a:noFill/>
          <a:ln w="9525">
            <a:noFill/>
          </a:ln>
        </p:spPr>
        <p:txBody>
          <a:bodyPr wrap="square">
            <a:spAutoFit/>
            <a:scene3d>
              <a:camera prst="orthographicFront"/>
              <a:lightRig rig="threePt" dir="t"/>
            </a:scene3d>
          </a:bodyPr>
          <a:lstStyle/>
          <a:p>
            <a:r>
              <a:rPr lang="zh-CN" altLang="en-US" sz="1100" dirty="0" smtClean="0">
                <a:latin typeface="微软雅黑" panose="020B0503020204020204" pitchFamily="34" charset="-122"/>
                <a:ea typeface="微软雅黑" panose="020B0503020204020204" pitchFamily="34" charset="-122"/>
              </a:rPr>
              <a:t>政策服务及经办机构信息清单</a:t>
            </a:r>
            <a:endParaRPr lang="zh-CN" altLang="zh-CN" sz="1100" dirty="0">
              <a:latin typeface="微软雅黑" panose="020B0503020204020204" pitchFamily="34" charset="-122"/>
              <a:ea typeface="微软雅黑" panose="020B0503020204020204" pitchFamily="34" charset="-122"/>
            </a:endParaRPr>
          </a:p>
        </p:txBody>
      </p:sp>
      <p:pic>
        <p:nvPicPr>
          <p:cNvPr id="2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157"/>
          <a:stretch>
            <a:fillRect/>
          </a:stretch>
        </p:blipFill>
        <p:spPr bwMode="auto">
          <a:xfrm>
            <a:off x="2789778" y="4348078"/>
            <a:ext cx="1327994" cy="13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5"/>
          <p:cNvSpPr/>
          <p:nvPr/>
        </p:nvSpPr>
        <p:spPr>
          <a:xfrm>
            <a:off x="5973060" y="3956021"/>
            <a:ext cx="254089" cy="242682"/>
          </a:xfrm>
          <a:prstGeom prst="rect">
            <a:avLst/>
          </a:prstGeom>
          <a:solidFill>
            <a:schemeClr val="bg1"/>
          </a:solidFill>
          <a:ln w="101600">
            <a:solidFill>
              <a:srgbClr val="EA5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369074" y="3892696"/>
            <a:ext cx="5518125" cy="1052676"/>
            <a:chOff x="6574830" y="-175398"/>
            <a:chExt cx="4197291" cy="1052676"/>
          </a:xfrm>
        </p:grpSpPr>
        <p:sp>
          <p:nvSpPr>
            <p:cNvPr id="27" name="TextBox 3"/>
            <p:cNvSpPr txBox="1"/>
            <p:nvPr/>
          </p:nvSpPr>
          <p:spPr>
            <a:xfrm>
              <a:off x="6574830" y="-175398"/>
              <a:ext cx="882398" cy="369332"/>
            </a:xfrm>
            <a:prstGeom prst="rect">
              <a:avLst/>
            </a:prstGeom>
            <a:noFill/>
          </p:spPr>
          <p:txBody>
            <a:bodyPr wrap="none" rtlCol="0">
              <a:spAutoFit/>
            </a:bodyPr>
            <a:lstStyle/>
            <a:p>
              <a:pPr algn="ctr"/>
              <a:r>
                <a:rPr lang="zh-CN" altLang="en-US" b="1" smtClean="0">
                  <a:solidFill>
                    <a:srgbClr val="EA5404"/>
                  </a:solidFill>
                  <a:latin typeface="微软雅黑" panose="020B0503020204020204" pitchFamily="34" charset="-122"/>
                  <a:ea typeface="微软雅黑" panose="020B0503020204020204" pitchFamily="34" charset="-122"/>
                </a:rPr>
                <a:t>申请方式</a:t>
              </a:r>
              <a:endParaRPr lang="en-US" b="1" dirty="0" smtClean="0">
                <a:solidFill>
                  <a:srgbClr val="EA5404"/>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4"/>
            <p:cNvSpPr/>
            <p:nvPr/>
          </p:nvSpPr>
          <p:spPr>
            <a:xfrm>
              <a:off x="6612055" y="138614"/>
              <a:ext cx="4160066" cy="738664"/>
            </a:xfrm>
            <a:prstGeom prst="rect">
              <a:avLst/>
            </a:prstGeom>
          </p:spPr>
          <p:txBody>
            <a:bodyPr wrap="square">
              <a:spAutoFit/>
            </a:bodyPr>
            <a:lstStyle/>
            <a:p>
              <a:pPr>
                <a:lnSpc>
                  <a:spcPct val="150000"/>
                </a:lnSpc>
              </a:pPr>
              <a:r>
                <a:rPr lang="zh-CN" altLang="zh-CN" sz="1400">
                  <a:latin typeface="微软雅黑" panose="020B0503020204020204" pitchFamily="34" charset="-122"/>
                  <a:ea typeface="微软雅黑" panose="020B0503020204020204" pitchFamily="34" charset="-122"/>
                </a:rPr>
                <a:t>根据编制类型由人才引进单位向市委组织部或市人社部门提出</a:t>
              </a:r>
              <a:r>
                <a:rPr lang="zh-CN" altLang="zh-CN" sz="1400" smtClean="0">
                  <a:latin typeface="微软雅黑" panose="020B0503020204020204" pitchFamily="34" charset="-122"/>
                  <a:ea typeface="微软雅黑" panose="020B0503020204020204" pitchFamily="34" charset="-122"/>
                </a:rPr>
                <a:t>申请</a:t>
              </a:r>
              <a:r>
                <a:rPr lang="zh-CN" altLang="en-US" sz="1400" smtClean="0">
                  <a:latin typeface="微软雅黑" panose="020B0503020204020204" pitchFamily="34" charset="-122"/>
                  <a:ea typeface="微软雅黑" panose="020B0503020204020204" pitchFamily="34" charset="-122"/>
                </a:rPr>
                <a:t>。</a:t>
              </a:r>
              <a:endParaRPr lang="zh-CN" altLang="zh-CN"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98300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p:cNvPicPr>
            <a:picLocks noChangeAspect="1"/>
          </p:cNvPicPr>
          <p:nvPr/>
        </p:nvPicPr>
        <p:blipFill rotWithShape="1">
          <a:blip r:embed="rId2" cstate="print"/>
          <a:srcRect/>
          <a:stretch>
            <a:fillRect/>
          </a:stretch>
        </p:blipFill>
        <p:spPr>
          <a:xfrm rot="10800000" flipV="1">
            <a:off x="-3" y="0"/>
            <a:ext cx="12311221" cy="6925062"/>
          </a:xfrm>
          <a:prstGeom prst="rect">
            <a:avLst/>
          </a:prstGeom>
          <a:noFill/>
          <a:ln w="9525">
            <a:noFill/>
          </a:ln>
        </p:spPr>
      </p:pic>
      <p:sp>
        <p:nvSpPr>
          <p:cNvPr id="3" name="矩形 2"/>
          <p:cNvSpPr/>
          <p:nvPr/>
        </p:nvSpPr>
        <p:spPr>
          <a:xfrm>
            <a:off x="0" y="-1"/>
            <a:ext cx="12311221" cy="6925063"/>
          </a:xfrm>
          <a:prstGeom prst="rect">
            <a:avLst/>
          </a:pr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97518" y="3324918"/>
            <a:ext cx="4918350" cy="307777"/>
          </a:xfrm>
          <a:prstGeom prst="rect">
            <a:avLst/>
          </a:prstGeom>
        </p:spPr>
        <p:txBody>
          <a:bodyPr wrap="square">
            <a:spAutoFit/>
          </a:bodyPr>
          <a:lstStyle/>
          <a:p>
            <a:pPr algn="dist"/>
            <a:r>
              <a:rPr lang="zh-CN" altLang="zh-CN" sz="1400" smtClean="0">
                <a:solidFill>
                  <a:schemeClr val="bg1"/>
                </a:solidFill>
                <a:latin typeface="微软雅黑" panose="020B0503020204020204" pitchFamily="34" charset="-122"/>
                <a:ea typeface="微软雅黑" panose="020B0503020204020204" pitchFamily="34" charset="-122"/>
              </a:rPr>
              <a:t>如</a:t>
            </a:r>
            <a:r>
              <a:rPr lang="zh-CN" altLang="zh-CN" sz="1400" dirty="0">
                <a:solidFill>
                  <a:schemeClr val="bg1"/>
                </a:solidFill>
                <a:latin typeface="微软雅黑" panose="020B0503020204020204" pitchFamily="34" charset="-122"/>
                <a:ea typeface="微软雅黑" panose="020B0503020204020204" pitchFamily="34" charset="-122"/>
              </a:rPr>
              <a:t>有就业创业方面的疑问，欢迎</a:t>
            </a:r>
            <a:r>
              <a:rPr lang="zh-CN" altLang="zh-CN" sz="1400">
                <a:solidFill>
                  <a:schemeClr val="bg1"/>
                </a:solidFill>
                <a:latin typeface="微软雅黑" panose="020B0503020204020204" pitchFamily="34" charset="-122"/>
                <a:ea typeface="微软雅黑" panose="020B0503020204020204" pitchFamily="34" charset="-122"/>
              </a:rPr>
              <a:t>电话</a:t>
            </a:r>
            <a:r>
              <a:rPr lang="zh-CN" altLang="zh-CN" sz="1400" smtClean="0">
                <a:solidFill>
                  <a:schemeClr val="bg1"/>
                </a:solidFill>
                <a:latin typeface="微软雅黑" panose="020B0503020204020204" pitchFamily="34" charset="-122"/>
                <a:ea typeface="微软雅黑" panose="020B0503020204020204" pitchFamily="34" charset="-122"/>
              </a:rPr>
              <a:t>咨询</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3097706" y="3929243"/>
            <a:ext cx="5646482" cy="646331"/>
          </a:xfrm>
          <a:prstGeom prst="rect">
            <a:avLst/>
          </a:prstGeom>
        </p:spPr>
        <p:txBody>
          <a:bodyPr wrap="square">
            <a:spAutoFit/>
          </a:bodyPr>
          <a:lstStyle/>
          <a:p>
            <a:pPr algn="ctr"/>
            <a:r>
              <a:rPr lang="zh-CN" altLang="zh-CN" dirty="0" smtClean="0">
                <a:solidFill>
                  <a:schemeClr val="bg1"/>
                </a:solidFill>
                <a:latin typeface="微软雅黑" panose="020B0503020204020204" pitchFamily="34" charset="-122"/>
                <a:ea typeface="微软雅黑" panose="020B0503020204020204" pitchFamily="34" charset="-122"/>
              </a:rPr>
              <a:t>人</a:t>
            </a:r>
            <a:r>
              <a:rPr lang="zh-CN" altLang="zh-CN" dirty="0">
                <a:solidFill>
                  <a:schemeClr val="bg1"/>
                </a:solidFill>
                <a:latin typeface="微软雅黑" panose="020B0503020204020204" pitchFamily="34" charset="-122"/>
                <a:ea typeface="微软雅黑" panose="020B0503020204020204" pitchFamily="34" charset="-122"/>
              </a:rPr>
              <a:t>社服务</a:t>
            </a:r>
            <a:r>
              <a:rPr lang="zh-CN" altLang="zh-CN" dirty="0" smtClean="0">
                <a:solidFill>
                  <a:schemeClr val="bg1"/>
                </a:solidFill>
                <a:latin typeface="微软雅黑" panose="020B0503020204020204" pitchFamily="34" charset="-122"/>
                <a:ea typeface="微软雅黑" panose="020B0503020204020204" pitchFamily="34" charset="-122"/>
              </a:rPr>
              <a:t>热线</a:t>
            </a:r>
            <a:r>
              <a:rPr lang="en-US" altLang="zh-CN" dirty="0" smtClean="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 </a:t>
            </a:r>
            <a:r>
              <a:rPr lang="en-US" altLang="zh-CN" b="1" dirty="0" smtClean="0">
                <a:solidFill>
                  <a:schemeClr val="bg1"/>
                </a:solidFill>
                <a:latin typeface="微软雅黑" panose="020B0503020204020204" pitchFamily="34" charset="-122"/>
                <a:ea typeface="微软雅黑" panose="020B0503020204020204" pitchFamily="34" charset="-122"/>
              </a:rPr>
              <a:t>12333</a:t>
            </a:r>
          </a:p>
          <a:p>
            <a:pPr algn="ctr"/>
            <a:r>
              <a:rPr lang="zh-CN" altLang="zh-CN">
                <a:solidFill>
                  <a:schemeClr val="bg1"/>
                </a:solidFill>
                <a:latin typeface="微软雅黑" panose="020B0503020204020204" pitchFamily="34" charset="-122"/>
                <a:ea typeface="微软雅黑" panose="020B0503020204020204" pitchFamily="34" charset="-122"/>
              </a:rPr>
              <a:t>市人社局就业促进和失业保险科</a:t>
            </a:r>
            <a:r>
              <a:rPr lang="en-US" altLang="zh-CN" smtClean="0">
                <a:solidFill>
                  <a:schemeClr val="bg1"/>
                </a:solidFill>
                <a:latin typeface="微软雅黑" panose="020B0503020204020204" pitchFamily="34" charset="-122"/>
                <a:ea typeface="微软雅黑" panose="020B0503020204020204" pitchFamily="34" charset="-122"/>
              </a:rPr>
              <a:t>: </a:t>
            </a:r>
            <a:r>
              <a:rPr lang="en-US" altLang="zh-CN" b="1" smtClean="0">
                <a:solidFill>
                  <a:schemeClr val="bg1"/>
                </a:solidFill>
                <a:latin typeface="微软雅黑" panose="020B0503020204020204" pitchFamily="34" charset="-122"/>
                <a:ea typeface="微软雅黑" panose="020B0503020204020204" pitchFamily="34" charset="-122"/>
              </a:rPr>
              <a:t>3991133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097706" y="2834681"/>
            <a:ext cx="6115804" cy="451406"/>
          </a:xfrm>
          <a:prstGeom prst="rect">
            <a:avLst/>
          </a:prstGeom>
        </p:spPr>
        <p:txBody>
          <a:bodyPr wrap="square">
            <a:spAutoFit/>
          </a:bodyPr>
          <a:lstStyle/>
          <a:p>
            <a:pPr indent="408305" algn="just">
              <a:lnSpc>
                <a:spcPts val="2800"/>
              </a:lnSpc>
              <a:spcAft>
                <a:spcPts val="0"/>
              </a:spcAft>
            </a:pPr>
            <a:r>
              <a:rPr lang="zh-CN" altLang="zh-CN" sz="5400" b="1" kern="100">
                <a:solidFill>
                  <a:schemeClr val="bg1"/>
                </a:solidFill>
                <a:latin typeface="微软雅黑" panose="020B0503020204020204" pitchFamily="34" charset="-122"/>
                <a:ea typeface="微软雅黑" panose="020B0503020204020204" pitchFamily="34" charset="-122"/>
                <a:cs typeface="仿宋" panose="02010609060101010101" pitchFamily="49" charset="-122"/>
              </a:rPr>
              <a:t>就业是民生之本</a:t>
            </a:r>
            <a:endParaRPr lang="zh-CN" altLang="zh-CN" sz="3600" kern="100">
              <a:solidFill>
                <a:schemeClr val="bg1"/>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5250507" y="2947152"/>
            <a:ext cx="6010910" cy="1938992"/>
          </a:xfrm>
          <a:prstGeom prst="rect">
            <a:avLst/>
          </a:prstGeom>
          <a:noFill/>
        </p:spPr>
        <p:txBody>
          <a:bodyPr wrap="square" rtlCol="0">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在芜湖找到了新工作，刚</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踏入职</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场实现稳定就业的</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刘建吾</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同学，薪水</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并不高，生活的压力的他要面对的首要问题</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刘建吾</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同学他可以</a:t>
            </a:r>
            <a:r>
              <a:rPr lang="zh-CN"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每6个月申领</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2500</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元的稳定就业补助，一共可以领取</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万元</a:t>
            </a:r>
            <a:r>
              <a:rPr lang="zh-CN"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同时他如果在小微企业稳定就业，还可以申请</a:t>
            </a:r>
            <a:r>
              <a:rPr lang="zh-CN"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3000</a:t>
            </a:r>
            <a:r>
              <a:rPr lang="zh-CN"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元一次性就业补贴。</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5250507" y="2226121"/>
            <a:ext cx="4904927"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申请补助来缓解生活压力</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874" y="0"/>
            <a:ext cx="4286633" cy="6858000"/>
          </a:xfrm>
          <a:prstGeom prst="rect">
            <a:avLst/>
          </a:prstGeom>
        </p:spPr>
      </p:pic>
    </p:spTree>
    <p:extLst>
      <p:ext uri="{BB962C8B-B14F-4D97-AF65-F5344CB8AC3E}">
        <p14:creationId xmlns:p14="http://schemas.microsoft.com/office/powerpoint/2010/main" val="2817996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1165403" y="2237204"/>
            <a:ext cx="4227864" cy="1569660"/>
          </a:xfrm>
          <a:prstGeom prst="rect">
            <a:avLst/>
          </a:prstGeom>
          <a:noFill/>
        </p:spPr>
        <p:txBody>
          <a:bodyPr wrap="square" rtlCol="0">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房租是</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对</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刘建吾同学</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来说是</a:t>
            </a:r>
            <a:r>
              <a:rPr lang="zh-CN" altLang="en-US"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一比不小的开支</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他可以申请青年公寓，从而</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获得最高</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的基础租金补贴，最长可补</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zh-CN" altLang="zh-CN"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补贴时间长达</a:t>
            </a:r>
            <a:r>
              <a:rPr lang="en-US" altLang="zh-CN"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3</a:t>
            </a:r>
            <a:r>
              <a:rPr lang="zh-CN" altLang="zh-CN"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年</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，帮他度过工作的初创期</a:t>
            </a:r>
            <a:r>
              <a:rPr lang="zh-CN" altLang="zh-CN"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a:t>
            </a:r>
            <a:endParaRPr lang="zh-CN" altLang="en-US"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sp>
        <p:nvSpPr>
          <p:cNvPr id="7" name="文本框 6"/>
          <p:cNvSpPr txBox="1"/>
          <p:nvPr/>
        </p:nvSpPr>
        <p:spPr>
          <a:xfrm>
            <a:off x="1194223" y="1486685"/>
            <a:ext cx="3149177" cy="523220"/>
          </a:xfrm>
          <a:prstGeom prst="rect">
            <a:avLst/>
          </a:prstGeom>
          <a:noFill/>
          <a:ln w="9525">
            <a:noFill/>
          </a:ln>
        </p:spPr>
        <p:txBody>
          <a:bodyPr wrap="square">
            <a:spAutoFit/>
            <a:scene3d>
              <a:camera prst="orthographicFront"/>
              <a:lightRig rig="threePt" dir="t"/>
            </a:scene3d>
          </a:bodyPr>
          <a:lstStyle/>
          <a:p>
            <a:r>
              <a:rPr lang="zh-CN" altLang="en-US" sz="2800" b="1" smtClean="0">
                <a:solidFill>
                  <a:srgbClr val="000000"/>
                </a:solidFill>
                <a:latin typeface="微软雅黑" panose="020B0503020204020204" pitchFamily="34" charset="-122"/>
                <a:ea typeface="微软雅黑" panose="020B0503020204020204" pitchFamily="34" charset="-122"/>
                <a:sym typeface="+mn-ea"/>
              </a:rPr>
              <a:t>申请青年公寓</a:t>
            </a:r>
            <a:endParaRPr lang="zh-CN" altLang="en-US" sz="2800" b="1">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976" y="1876464"/>
            <a:ext cx="6125998" cy="4936067"/>
          </a:xfrm>
          <a:prstGeom prst="rect">
            <a:avLst/>
          </a:prstGeom>
        </p:spPr>
      </p:pic>
      <p:sp>
        <p:nvSpPr>
          <p:cNvPr id="151" name="文本框 150"/>
          <p:cNvSpPr txBox="1"/>
          <p:nvPr/>
        </p:nvSpPr>
        <p:spPr>
          <a:xfrm>
            <a:off x="8830734" y="2172484"/>
            <a:ext cx="1667933" cy="369332"/>
          </a:xfrm>
          <a:prstGeom prst="rect">
            <a:avLst/>
          </a:prstGeom>
          <a:noFill/>
          <a:ln w="9525">
            <a:noFill/>
          </a:ln>
        </p:spPr>
        <p:txBody>
          <a:bodyPr wrap="square">
            <a:spAutoFit/>
            <a:scene3d>
              <a:camera prst="orthographicFront"/>
              <a:lightRig rig="threePt" dir="t"/>
            </a:scene3d>
          </a:bodyPr>
          <a:lstStyle/>
          <a:p>
            <a:r>
              <a:rPr lang="zh-CN" altLang="en-US" b="1" smtClean="0">
                <a:solidFill>
                  <a:srgbClr val="FFFFFF"/>
                </a:solidFill>
                <a:latin typeface="微软雅黑" panose="020B0503020204020204" pitchFamily="34" charset="-122"/>
                <a:ea typeface="微软雅黑" panose="020B0503020204020204" pitchFamily="34" charset="-122"/>
                <a:sym typeface="+mn-ea"/>
              </a:rPr>
              <a:t>住房租金补贴</a:t>
            </a:r>
            <a:endParaRPr lang="zh-CN" altLang="en-US" b="1">
              <a:solidFill>
                <a:srgbClr val="FFFFFF"/>
              </a:solidFill>
              <a:latin typeface="微软雅黑" panose="020B0503020204020204" pitchFamily="34" charset="-122"/>
              <a:ea typeface="微软雅黑" panose="020B0503020204020204" pitchFamily="34" charset="-122"/>
              <a:cs typeface="方正粗黑宋简体" panose="02000000000000000000" charset="-122"/>
            </a:endParaRPr>
          </a:p>
        </p:txBody>
      </p:sp>
    </p:spTree>
    <p:extLst>
      <p:ext uri="{BB962C8B-B14F-4D97-AF65-F5344CB8AC3E}">
        <p14:creationId xmlns:p14="http://schemas.microsoft.com/office/powerpoint/2010/main" val="641686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882" y="1320800"/>
            <a:ext cx="7567595" cy="4777393"/>
          </a:xfrm>
          <a:prstGeom prst="rect">
            <a:avLst/>
          </a:prstGeom>
        </p:spPr>
      </p:pic>
      <p:sp>
        <p:nvSpPr>
          <p:cNvPr id="6" name="îṩ1îḍe"/>
          <p:cNvSpPr txBox="1"/>
          <p:nvPr/>
        </p:nvSpPr>
        <p:spPr>
          <a:xfrm>
            <a:off x="854789" y="2346748"/>
            <a:ext cx="3928878" cy="1569660"/>
          </a:xfrm>
          <a:prstGeom prst="rect">
            <a:avLst/>
          </a:prstGeom>
          <a:noFill/>
        </p:spPr>
        <p:txBody>
          <a:bodyPr wrap="square" rtlCol="0">
            <a:spAutoFit/>
          </a:bodyPr>
          <a:lstStyle/>
          <a:p>
            <a:pPr>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刘建吾</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同学在芜湖上班，但老家不在芜湖，他可以</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申请</a:t>
            </a:r>
            <a:r>
              <a:rPr lang="zh-CN" altLang="zh-CN"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每人</a:t>
            </a:r>
            <a:r>
              <a:rPr lang="zh-CN" altLang="zh-CN"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每年</a:t>
            </a:r>
            <a:r>
              <a:rPr lang="en-US" altLang="zh-CN"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1000</a:t>
            </a:r>
            <a:r>
              <a:rPr lang="zh-CN" altLang="zh-CN"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元的交通探亲补贴，补贴期可达</a:t>
            </a:r>
            <a:r>
              <a:rPr lang="en-US" altLang="zh-CN"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3</a:t>
            </a:r>
            <a:r>
              <a:rPr lang="zh-CN" altLang="zh-CN"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年</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。为</a:t>
            </a:r>
            <a:r>
              <a:rPr lang="zh-CN" altLang="en-US"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梦想拼搏</a:t>
            </a:r>
            <a:r>
              <a:rPr lang="zh-CN" altLang="en-US" sz="1600" dirty="0" smtClean="0">
                <a:solidFill>
                  <a:srgbClr val="000000"/>
                </a:solidFill>
                <a:latin typeface="微软雅黑" panose="020B0503020204020204" pitchFamily="34" charset="-122"/>
                <a:ea typeface="微软雅黑" panose="020B0503020204020204" pitchFamily="34" charset="-122"/>
                <a:cs typeface="方正粗黑宋简体" panose="02000000000000000000" charset="-122"/>
              </a:rPr>
              <a:t>的他，可以想</a:t>
            </a:r>
            <a:r>
              <a:rPr lang="zh-CN" altLang="en-US" sz="1600" dirty="0">
                <a:solidFill>
                  <a:srgbClr val="000000"/>
                </a:solidFill>
                <a:latin typeface="微软雅黑" panose="020B0503020204020204" pitchFamily="34" charset="-122"/>
                <a:ea typeface="微软雅黑" panose="020B0503020204020204" pitchFamily="34" charset="-122"/>
                <a:cs typeface="方正粗黑宋简体" panose="02000000000000000000" charset="-122"/>
              </a:rPr>
              <a:t>回家看看，就回家看看。</a:t>
            </a:r>
          </a:p>
        </p:txBody>
      </p:sp>
      <p:sp>
        <p:nvSpPr>
          <p:cNvPr id="7" name="文本框 6"/>
          <p:cNvSpPr txBox="1"/>
          <p:nvPr/>
        </p:nvSpPr>
        <p:spPr>
          <a:xfrm>
            <a:off x="854789" y="1625717"/>
            <a:ext cx="3741844" cy="523220"/>
          </a:xfrm>
          <a:prstGeom prst="rect">
            <a:avLst/>
          </a:prstGeom>
          <a:noFill/>
          <a:ln w="9525">
            <a:noFill/>
          </a:ln>
        </p:spPr>
        <p:txBody>
          <a:bodyPr wrap="square">
            <a:spAutoFit/>
            <a:scene3d>
              <a:camera prst="orthographicFront"/>
              <a:lightRig rig="threePt" dir="t"/>
            </a:scene3d>
          </a:bodyPr>
          <a:lstStyle/>
          <a:p>
            <a:r>
              <a:rPr lang="zh-CN" altLang="en-US" sz="2800" b="1" smtClean="0">
                <a:solidFill>
                  <a:srgbClr val="000000"/>
                </a:solidFill>
                <a:latin typeface="微软雅黑" panose="020B0503020204020204" pitchFamily="34" charset="-122"/>
                <a:ea typeface="微软雅黑" panose="020B0503020204020204" pitchFamily="34" charset="-122"/>
                <a:sym typeface="+mn-ea"/>
              </a:rPr>
              <a:t>逢年过节回家看看</a:t>
            </a:r>
            <a:endParaRPr lang="zh-CN" altLang="en-US" sz="2800" b="1">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grpSp>
        <p:nvGrpSpPr>
          <p:cNvPr id="151" name="4b9b1366-21d9-4991-8314-88de333772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0451869" y="5026258"/>
            <a:ext cx="1253737" cy="1195509"/>
            <a:chOff x="3775076" y="917575"/>
            <a:chExt cx="5191125" cy="4949826"/>
          </a:xfrm>
        </p:grpSpPr>
        <p:sp>
          <p:nvSpPr>
            <p:cNvPr id="152" name="i$ḷîḑé"/>
            <p:cNvSpPr/>
            <p:nvPr/>
          </p:nvSpPr>
          <p:spPr bwMode="auto">
            <a:xfrm>
              <a:off x="3775076" y="1290638"/>
              <a:ext cx="5191125" cy="4538663"/>
            </a:xfrm>
            <a:custGeom>
              <a:avLst/>
              <a:gdLst>
                <a:gd name="T0" fmla="*/ 345 w 417"/>
                <a:gd name="T1" fmla="*/ 179 h 365"/>
                <a:gd name="T2" fmla="*/ 207 w 417"/>
                <a:gd name="T3" fmla="*/ 365 h 365"/>
                <a:gd name="T4" fmla="*/ 6 w 417"/>
                <a:gd name="T5" fmla="*/ 255 h 365"/>
                <a:gd name="T6" fmla="*/ 179 w 417"/>
                <a:gd name="T7" fmla="*/ 53 h 365"/>
                <a:gd name="T8" fmla="*/ 345 w 417"/>
                <a:gd name="T9" fmla="*/ 179 h 365"/>
              </a:gdLst>
              <a:ahLst/>
              <a:cxnLst>
                <a:cxn ang="0">
                  <a:pos x="T0" y="T1"/>
                </a:cxn>
                <a:cxn ang="0">
                  <a:pos x="T2" y="T3"/>
                </a:cxn>
                <a:cxn ang="0">
                  <a:pos x="T4" y="T5"/>
                </a:cxn>
                <a:cxn ang="0">
                  <a:pos x="T6" y="T7"/>
                </a:cxn>
                <a:cxn ang="0">
                  <a:pos x="T8" y="T9"/>
                </a:cxn>
              </a:cxnLst>
              <a:rect l="0" t="0" r="r" b="b"/>
              <a:pathLst>
                <a:path w="417" h="365">
                  <a:moveTo>
                    <a:pt x="345" y="179"/>
                  </a:moveTo>
                  <a:cubicBezTo>
                    <a:pt x="417" y="335"/>
                    <a:pt x="307" y="365"/>
                    <a:pt x="207" y="365"/>
                  </a:cubicBezTo>
                  <a:cubicBezTo>
                    <a:pt x="107" y="365"/>
                    <a:pt x="0" y="331"/>
                    <a:pt x="6" y="255"/>
                  </a:cubicBezTo>
                  <a:cubicBezTo>
                    <a:pt x="14" y="153"/>
                    <a:pt x="85" y="87"/>
                    <a:pt x="179" y="53"/>
                  </a:cubicBezTo>
                  <a:cubicBezTo>
                    <a:pt x="326" y="0"/>
                    <a:pt x="306" y="98"/>
                    <a:pt x="345" y="179"/>
                  </a:cubicBezTo>
                  <a:close/>
                </a:path>
              </a:pathLst>
            </a:custGeom>
            <a:solidFill>
              <a:srgbClr val="BF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3" name="iṣlîḍe"/>
            <p:cNvSpPr/>
            <p:nvPr/>
          </p:nvSpPr>
          <p:spPr bwMode="auto">
            <a:xfrm>
              <a:off x="3775076" y="1290638"/>
              <a:ext cx="5191125" cy="4538663"/>
            </a:xfrm>
            <a:custGeom>
              <a:avLst/>
              <a:gdLst>
                <a:gd name="T0" fmla="*/ 345 w 417"/>
                <a:gd name="T1" fmla="*/ 179 h 365"/>
                <a:gd name="T2" fmla="*/ 207 w 417"/>
                <a:gd name="T3" fmla="*/ 365 h 365"/>
                <a:gd name="T4" fmla="*/ 6 w 417"/>
                <a:gd name="T5" fmla="*/ 255 h 365"/>
                <a:gd name="T6" fmla="*/ 179 w 417"/>
                <a:gd name="T7" fmla="*/ 53 h 365"/>
                <a:gd name="T8" fmla="*/ 345 w 417"/>
                <a:gd name="T9" fmla="*/ 179 h 365"/>
              </a:gdLst>
              <a:ahLst/>
              <a:cxnLst>
                <a:cxn ang="0">
                  <a:pos x="T0" y="T1"/>
                </a:cxn>
                <a:cxn ang="0">
                  <a:pos x="T2" y="T3"/>
                </a:cxn>
                <a:cxn ang="0">
                  <a:pos x="T4" y="T5"/>
                </a:cxn>
                <a:cxn ang="0">
                  <a:pos x="T6" y="T7"/>
                </a:cxn>
                <a:cxn ang="0">
                  <a:pos x="T8" y="T9"/>
                </a:cxn>
              </a:cxnLst>
              <a:rect l="0" t="0" r="r" b="b"/>
              <a:pathLst>
                <a:path w="417" h="365">
                  <a:moveTo>
                    <a:pt x="345" y="179"/>
                  </a:moveTo>
                  <a:cubicBezTo>
                    <a:pt x="417" y="335"/>
                    <a:pt x="307" y="365"/>
                    <a:pt x="207" y="365"/>
                  </a:cubicBezTo>
                  <a:cubicBezTo>
                    <a:pt x="107" y="365"/>
                    <a:pt x="0" y="331"/>
                    <a:pt x="6" y="255"/>
                  </a:cubicBezTo>
                  <a:cubicBezTo>
                    <a:pt x="14" y="153"/>
                    <a:pt x="85" y="87"/>
                    <a:pt x="179" y="53"/>
                  </a:cubicBezTo>
                  <a:cubicBezTo>
                    <a:pt x="326" y="0"/>
                    <a:pt x="306" y="98"/>
                    <a:pt x="345" y="179"/>
                  </a:cubicBezTo>
                  <a:close/>
                </a:path>
              </a:pathLst>
            </a:custGeom>
            <a:solidFill>
              <a:srgbClr val="86C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4" name="ïš1ïḋé"/>
            <p:cNvSpPr/>
            <p:nvPr/>
          </p:nvSpPr>
          <p:spPr bwMode="auto">
            <a:xfrm>
              <a:off x="4011613" y="5481638"/>
              <a:ext cx="4183063" cy="385763"/>
            </a:xfrm>
            <a:prstGeom prst="ellipse">
              <a:avLst/>
            </a:prstGeom>
            <a:solidFill>
              <a:srgbClr val="3694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5" name="iṧḻíďe"/>
            <p:cNvSpPr/>
            <p:nvPr/>
          </p:nvSpPr>
          <p:spPr bwMode="auto">
            <a:xfrm>
              <a:off x="4957763" y="3814763"/>
              <a:ext cx="2551113" cy="1928813"/>
            </a:xfrm>
            <a:prstGeom prst="rect">
              <a:avLst/>
            </a:prstGeom>
            <a:solidFill>
              <a:srgbClr val="164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6" name="îšlïḑé"/>
            <p:cNvSpPr/>
            <p:nvPr/>
          </p:nvSpPr>
          <p:spPr bwMode="auto">
            <a:xfrm>
              <a:off x="5803901" y="3814763"/>
              <a:ext cx="858838" cy="1928813"/>
            </a:xfrm>
            <a:prstGeom prst="rect">
              <a:avLst/>
            </a:prstGeom>
            <a:solidFill>
              <a:srgbClr val="ECC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7" name="íšļïďê"/>
            <p:cNvSpPr/>
            <p:nvPr/>
          </p:nvSpPr>
          <p:spPr bwMode="auto">
            <a:xfrm>
              <a:off x="5530851" y="917575"/>
              <a:ext cx="1604963" cy="1579563"/>
            </a:xfrm>
            <a:custGeom>
              <a:avLst/>
              <a:gdLst>
                <a:gd name="T0" fmla="*/ 48 w 129"/>
                <a:gd name="T1" fmla="*/ 127 h 127"/>
                <a:gd name="T2" fmla="*/ 51 w 129"/>
                <a:gd name="T3" fmla="*/ 9 h 127"/>
                <a:gd name="T4" fmla="*/ 48 w 129"/>
                <a:gd name="T5" fmla="*/ 127 h 127"/>
              </a:gdLst>
              <a:ahLst/>
              <a:cxnLst>
                <a:cxn ang="0">
                  <a:pos x="T0" y="T1"/>
                </a:cxn>
                <a:cxn ang="0">
                  <a:pos x="T2" y="T3"/>
                </a:cxn>
                <a:cxn ang="0">
                  <a:pos x="T4" y="T5"/>
                </a:cxn>
              </a:cxnLst>
              <a:rect l="0" t="0" r="r" b="b"/>
              <a:pathLst>
                <a:path w="129" h="127">
                  <a:moveTo>
                    <a:pt x="48" y="127"/>
                  </a:moveTo>
                  <a:cubicBezTo>
                    <a:pt x="48" y="127"/>
                    <a:pt x="0" y="33"/>
                    <a:pt x="51" y="9"/>
                  </a:cubicBezTo>
                  <a:cubicBezTo>
                    <a:pt x="51" y="9"/>
                    <a:pt x="129" y="0"/>
                    <a:pt x="48" y="127"/>
                  </a:cubicBezTo>
                  <a:close/>
                </a:path>
              </a:pathLst>
            </a:custGeom>
            <a:solidFill>
              <a:srgbClr val="DBB0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8" name="îṣḻiḋè"/>
            <p:cNvSpPr/>
            <p:nvPr/>
          </p:nvSpPr>
          <p:spPr bwMode="auto">
            <a:xfrm>
              <a:off x="5716588" y="1327150"/>
              <a:ext cx="1046163" cy="1031875"/>
            </a:xfrm>
            <a:custGeom>
              <a:avLst/>
              <a:gdLst>
                <a:gd name="T0" fmla="*/ 31 w 84"/>
                <a:gd name="T1" fmla="*/ 83 h 83"/>
                <a:gd name="T2" fmla="*/ 34 w 84"/>
                <a:gd name="T3" fmla="*/ 6 h 83"/>
                <a:gd name="T4" fmla="*/ 31 w 84"/>
                <a:gd name="T5" fmla="*/ 83 h 83"/>
              </a:gdLst>
              <a:ahLst/>
              <a:cxnLst>
                <a:cxn ang="0">
                  <a:pos x="T0" y="T1"/>
                </a:cxn>
                <a:cxn ang="0">
                  <a:pos x="T2" y="T3"/>
                </a:cxn>
                <a:cxn ang="0">
                  <a:pos x="T4" y="T5"/>
                </a:cxn>
              </a:cxnLst>
              <a:rect l="0" t="0" r="r" b="b"/>
              <a:pathLst>
                <a:path w="84" h="83">
                  <a:moveTo>
                    <a:pt x="31" y="83"/>
                  </a:moveTo>
                  <a:cubicBezTo>
                    <a:pt x="31" y="83"/>
                    <a:pt x="0" y="22"/>
                    <a:pt x="34" y="6"/>
                  </a:cubicBezTo>
                  <a:cubicBezTo>
                    <a:pt x="34" y="6"/>
                    <a:pt x="84" y="0"/>
                    <a:pt x="31" y="83"/>
                  </a:cubicBezTo>
                  <a:close/>
                </a:path>
              </a:pathLst>
            </a:custGeom>
            <a:solidFill>
              <a:srgbClr val="EC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9" name="iṡḷîďê"/>
            <p:cNvSpPr/>
            <p:nvPr/>
          </p:nvSpPr>
          <p:spPr bwMode="auto">
            <a:xfrm>
              <a:off x="5916613" y="1401763"/>
              <a:ext cx="1879600" cy="1157288"/>
            </a:xfrm>
            <a:custGeom>
              <a:avLst/>
              <a:gdLst>
                <a:gd name="T0" fmla="*/ 0 w 151"/>
                <a:gd name="T1" fmla="*/ 93 h 93"/>
                <a:gd name="T2" fmla="*/ 99 w 151"/>
                <a:gd name="T3" fmla="*/ 27 h 93"/>
                <a:gd name="T4" fmla="*/ 0 w 151"/>
                <a:gd name="T5" fmla="*/ 93 h 93"/>
              </a:gdLst>
              <a:ahLst/>
              <a:cxnLst>
                <a:cxn ang="0">
                  <a:pos x="T0" y="T1"/>
                </a:cxn>
                <a:cxn ang="0">
                  <a:pos x="T2" y="T3"/>
                </a:cxn>
                <a:cxn ang="0">
                  <a:pos x="T4" y="T5"/>
                </a:cxn>
              </a:cxnLst>
              <a:rect l="0" t="0" r="r" b="b"/>
              <a:pathLst>
                <a:path w="151" h="93">
                  <a:moveTo>
                    <a:pt x="0" y="93"/>
                  </a:moveTo>
                  <a:cubicBezTo>
                    <a:pt x="0" y="93"/>
                    <a:pt x="49" y="0"/>
                    <a:pt x="99" y="27"/>
                  </a:cubicBezTo>
                  <a:cubicBezTo>
                    <a:pt x="99" y="27"/>
                    <a:pt x="151" y="86"/>
                    <a:pt x="0" y="93"/>
                  </a:cubicBezTo>
                  <a:close/>
                </a:path>
              </a:pathLst>
            </a:custGeom>
            <a:solidFill>
              <a:srgbClr val="EC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0" name="ïṡḻîḍé"/>
            <p:cNvSpPr/>
            <p:nvPr/>
          </p:nvSpPr>
          <p:spPr bwMode="auto">
            <a:xfrm>
              <a:off x="6015038" y="1712913"/>
              <a:ext cx="1233488" cy="758825"/>
            </a:xfrm>
            <a:custGeom>
              <a:avLst/>
              <a:gdLst>
                <a:gd name="T0" fmla="*/ 0 w 99"/>
                <a:gd name="T1" fmla="*/ 61 h 61"/>
                <a:gd name="T2" fmla="*/ 65 w 99"/>
                <a:gd name="T3" fmla="*/ 18 h 61"/>
                <a:gd name="T4" fmla="*/ 0 w 99"/>
                <a:gd name="T5" fmla="*/ 61 h 61"/>
              </a:gdLst>
              <a:ahLst/>
              <a:cxnLst>
                <a:cxn ang="0">
                  <a:pos x="T0" y="T1"/>
                </a:cxn>
                <a:cxn ang="0">
                  <a:pos x="T2" y="T3"/>
                </a:cxn>
                <a:cxn ang="0">
                  <a:pos x="T4" y="T5"/>
                </a:cxn>
              </a:cxnLst>
              <a:rect l="0" t="0" r="r" b="b"/>
              <a:pathLst>
                <a:path w="99" h="61">
                  <a:moveTo>
                    <a:pt x="0" y="61"/>
                  </a:moveTo>
                  <a:cubicBezTo>
                    <a:pt x="0" y="61"/>
                    <a:pt x="32" y="0"/>
                    <a:pt x="65" y="18"/>
                  </a:cubicBezTo>
                  <a:cubicBezTo>
                    <a:pt x="65" y="18"/>
                    <a:pt x="99" y="56"/>
                    <a:pt x="0" y="61"/>
                  </a:cubicBezTo>
                  <a:close/>
                </a:path>
              </a:pathLst>
            </a:custGeom>
            <a:solidFill>
              <a:srgbClr val="DBB0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1" name="îṣlîdé"/>
            <p:cNvSpPr/>
            <p:nvPr/>
          </p:nvSpPr>
          <p:spPr bwMode="auto">
            <a:xfrm>
              <a:off x="5045076" y="1077913"/>
              <a:ext cx="1219200" cy="1430338"/>
            </a:xfrm>
            <a:custGeom>
              <a:avLst/>
              <a:gdLst>
                <a:gd name="T0" fmla="*/ 98 w 98"/>
                <a:gd name="T1" fmla="*/ 95 h 115"/>
                <a:gd name="T2" fmla="*/ 0 w 98"/>
                <a:gd name="T3" fmla="*/ 67 h 115"/>
                <a:gd name="T4" fmla="*/ 98 w 98"/>
                <a:gd name="T5" fmla="*/ 95 h 115"/>
              </a:gdLst>
              <a:ahLst/>
              <a:cxnLst>
                <a:cxn ang="0">
                  <a:pos x="T0" y="T1"/>
                </a:cxn>
                <a:cxn ang="0">
                  <a:pos x="T2" y="T3"/>
                </a:cxn>
                <a:cxn ang="0">
                  <a:pos x="T4" y="T5"/>
                </a:cxn>
              </a:cxnLst>
              <a:rect l="0" t="0" r="r" b="b"/>
              <a:pathLst>
                <a:path w="98" h="115">
                  <a:moveTo>
                    <a:pt x="98" y="95"/>
                  </a:moveTo>
                  <a:cubicBezTo>
                    <a:pt x="98" y="95"/>
                    <a:pt x="9" y="115"/>
                    <a:pt x="0" y="67"/>
                  </a:cubicBezTo>
                  <a:cubicBezTo>
                    <a:pt x="0" y="67"/>
                    <a:pt x="9" y="0"/>
                    <a:pt x="98" y="95"/>
                  </a:cubicBezTo>
                  <a:close/>
                </a:path>
              </a:pathLst>
            </a:custGeom>
            <a:solidFill>
              <a:srgbClr val="ECC5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2" name="îsḻîḋè"/>
            <p:cNvSpPr/>
            <p:nvPr/>
          </p:nvSpPr>
          <p:spPr bwMode="auto">
            <a:xfrm>
              <a:off x="5294313" y="1376363"/>
              <a:ext cx="846138" cy="995363"/>
            </a:xfrm>
            <a:custGeom>
              <a:avLst/>
              <a:gdLst>
                <a:gd name="T0" fmla="*/ 68 w 68"/>
                <a:gd name="T1" fmla="*/ 66 h 80"/>
                <a:gd name="T2" fmla="*/ 0 w 68"/>
                <a:gd name="T3" fmla="*/ 46 h 80"/>
                <a:gd name="T4" fmla="*/ 68 w 68"/>
                <a:gd name="T5" fmla="*/ 66 h 80"/>
              </a:gdLst>
              <a:ahLst/>
              <a:cxnLst>
                <a:cxn ang="0">
                  <a:pos x="T0" y="T1"/>
                </a:cxn>
                <a:cxn ang="0">
                  <a:pos x="T2" y="T3"/>
                </a:cxn>
                <a:cxn ang="0">
                  <a:pos x="T4" y="T5"/>
                </a:cxn>
              </a:cxnLst>
              <a:rect l="0" t="0" r="r" b="b"/>
              <a:pathLst>
                <a:path w="68" h="80">
                  <a:moveTo>
                    <a:pt x="68" y="66"/>
                  </a:moveTo>
                  <a:cubicBezTo>
                    <a:pt x="68" y="66"/>
                    <a:pt x="6" y="80"/>
                    <a:pt x="0" y="46"/>
                  </a:cubicBezTo>
                  <a:cubicBezTo>
                    <a:pt x="0" y="46"/>
                    <a:pt x="6" y="0"/>
                    <a:pt x="68" y="66"/>
                  </a:cubicBezTo>
                  <a:close/>
                </a:path>
              </a:pathLst>
            </a:custGeom>
            <a:solidFill>
              <a:srgbClr val="DBB0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3" name="íSḻiḋé"/>
            <p:cNvSpPr/>
            <p:nvPr/>
          </p:nvSpPr>
          <p:spPr bwMode="auto">
            <a:xfrm>
              <a:off x="4708526" y="2198688"/>
              <a:ext cx="3036888" cy="708025"/>
            </a:xfrm>
            <a:prstGeom prst="rect">
              <a:avLst/>
            </a:prstGeom>
            <a:solidFill>
              <a:srgbClr val="133E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4" name="îşľîḍé"/>
            <p:cNvSpPr/>
            <p:nvPr/>
          </p:nvSpPr>
          <p:spPr bwMode="auto">
            <a:xfrm>
              <a:off x="5778501" y="2198688"/>
              <a:ext cx="909638" cy="708025"/>
            </a:xfrm>
            <a:prstGeom prst="rect">
              <a:avLst/>
            </a:prstGeom>
            <a:solidFill>
              <a:srgbClr val="DBB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5" name="íSḻídè"/>
            <p:cNvSpPr/>
            <p:nvPr/>
          </p:nvSpPr>
          <p:spPr bwMode="auto">
            <a:xfrm>
              <a:off x="6464301" y="2546350"/>
              <a:ext cx="1020763" cy="1019175"/>
            </a:xfrm>
            <a:prstGeom prst="ellipse">
              <a:avLst/>
            </a:prstGeom>
            <a:solidFill>
              <a:srgbClr val="756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6" name="îṥľidè"/>
            <p:cNvSpPr/>
            <p:nvPr/>
          </p:nvSpPr>
          <p:spPr bwMode="auto">
            <a:xfrm>
              <a:off x="6500813" y="3243263"/>
              <a:ext cx="336550" cy="434975"/>
            </a:xfrm>
            <a:custGeom>
              <a:avLst/>
              <a:gdLst>
                <a:gd name="T0" fmla="*/ 212 w 212"/>
                <a:gd name="T1" fmla="*/ 94 h 274"/>
                <a:gd name="T2" fmla="*/ 63 w 212"/>
                <a:gd name="T3" fmla="*/ 274 h 274"/>
                <a:gd name="T4" fmla="*/ 0 w 212"/>
                <a:gd name="T5" fmla="*/ 0 h 274"/>
                <a:gd name="T6" fmla="*/ 212 w 212"/>
                <a:gd name="T7" fmla="*/ 94 h 274"/>
              </a:gdLst>
              <a:ahLst/>
              <a:cxnLst>
                <a:cxn ang="0">
                  <a:pos x="T0" y="T1"/>
                </a:cxn>
                <a:cxn ang="0">
                  <a:pos x="T2" y="T3"/>
                </a:cxn>
                <a:cxn ang="0">
                  <a:pos x="T4" y="T5"/>
                </a:cxn>
                <a:cxn ang="0">
                  <a:pos x="T6" y="T7"/>
                </a:cxn>
              </a:cxnLst>
              <a:rect l="0" t="0" r="r" b="b"/>
              <a:pathLst>
                <a:path w="212" h="274">
                  <a:moveTo>
                    <a:pt x="212" y="94"/>
                  </a:moveTo>
                  <a:lnTo>
                    <a:pt x="63" y="274"/>
                  </a:lnTo>
                  <a:lnTo>
                    <a:pt x="0" y="0"/>
                  </a:lnTo>
                  <a:lnTo>
                    <a:pt x="212" y="94"/>
                  </a:lnTo>
                  <a:close/>
                </a:path>
              </a:pathLst>
            </a:custGeom>
            <a:solidFill>
              <a:srgbClr val="756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7" name="ïṧ1ídè"/>
            <p:cNvSpPr/>
            <p:nvPr/>
          </p:nvSpPr>
          <p:spPr bwMode="auto">
            <a:xfrm>
              <a:off x="4135438" y="3181350"/>
              <a:ext cx="1158875" cy="1006475"/>
            </a:xfrm>
            <a:prstGeom prst="ellipse">
              <a:avLst/>
            </a:prstGeom>
            <a:solidFill>
              <a:srgbClr val="FF1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8" name="is1îḋe"/>
            <p:cNvSpPr/>
            <p:nvPr/>
          </p:nvSpPr>
          <p:spPr bwMode="auto">
            <a:xfrm>
              <a:off x="4870451" y="3852863"/>
              <a:ext cx="385763" cy="447675"/>
            </a:xfrm>
            <a:custGeom>
              <a:avLst/>
              <a:gdLst>
                <a:gd name="T0" fmla="*/ 0 w 243"/>
                <a:gd name="T1" fmla="*/ 94 h 282"/>
                <a:gd name="T2" fmla="*/ 165 w 243"/>
                <a:gd name="T3" fmla="*/ 282 h 282"/>
                <a:gd name="T4" fmla="*/ 243 w 243"/>
                <a:gd name="T5" fmla="*/ 0 h 282"/>
                <a:gd name="T6" fmla="*/ 0 w 243"/>
                <a:gd name="T7" fmla="*/ 94 h 282"/>
              </a:gdLst>
              <a:ahLst/>
              <a:cxnLst>
                <a:cxn ang="0">
                  <a:pos x="T0" y="T1"/>
                </a:cxn>
                <a:cxn ang="0">
                  <a:pos x="T2" y="T3"/>
                </a:cxn>
                <a:cxn ang="0">
                  <a:pos x="T4" y="T5"/>
                </a:cxn>
                <a:cxn ang="0">
                  <a:pos x="T6" y="T7"/>
                </a:cxn>
              </a:cxnLst>
              <a:rect l="0" t="0" r="r" b="b"/>
              <a:pathLst>
                <a:path w="243" h="282">
                  <a:moveTo>
                    <a:pt x="0" y="94"/>
                  </a:moveTo>
                  <a:lnTo>
                    <a:pt x="165" y="282"/>
                  </a:lnTo>
                  <a:lnTo>
                    <a:pt x="243" y="0"/>
                  </a:lnTo>
                  <a:lnTo>
                    <a:pt x="0" y="94"/>
                  </a:lnTo>
                  <a:close/>
                </a:path>
              </a:pathLst>
            </a:custGeom>
            <a:solidFill>
              <a:srgbClr val="FF1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9" name="i$ľïde"/>
            <p:cNvSpPr/>
            <p:nvPr/>
          </p:nvSpPr>
          <p:spPr bwMode="auto">
            <a:xfrm>
              <a:off x="6140451" y="2770188"/>
              <a:ext cx="236538" cy="211138"/>
            </a:xfrm>
            <a:custGeom>
              <a:avLst/>
              <a:gdLst>
                <a:gd name="T0" fmla="*/ 78 w 149"/>
                <a:gd name="T1" fmla="*/ 0 h 133"/>
                <a:gd name="T2" fmla="*/ 94 w 149"/>
                <a:gd name="T3" fmla="*/ 39 h 133"/>
                <a:gd name="T4" fmla="*/ 149 w 149"/>
                <a:gd name="T5" fmla="*/ 47 h 133"/>
                <a:gd name="T6" fmla="*/ 110 w 149"/>
                <a:gd name="T7" fmla="*/ 86 h 133"/>
                <a:gd name="T8" fmla="*/ 117 w 149"/>
                <a:gd name="T9" fmla="*/ 133 h 133"/>
                <a:gd name="T10" fmla="*/ 78 w 149"/>
                <a:gd name="T11" fmla="*/ 110 h 133"/>
                <a:gd name="T12" fmla="*/ 31 w 149"/>
                <a:gd name="T13" fmla="*/ 133 h 133"/>
                <a:gd name="T14" fmla="*/ 39 w 149"/>
                <a:gd name="T15" fmla="*/ 86 h 133"/>
                <a:gd name="T16" fmla="*/ 0 w 149"/>
                <a:gd name="T17" fmla="*/ 47 h 133"/>
                <a:gd name="T18" fmla="*/ 55 w 149"/>
                <a:gd name="T19" fmla="*/ 39 h 133"/>
                <a:gd name="T20" fmla="*/ 78 w 149"/>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33">
                  <a:moveTo>
                    <a:pt x="78" y="0"/>
                  </a:moveTo>
                  <a:lnTo>
                    <a:pt x="94" y="39"/>
                  </a:lnTo>
                  <a:lnTo>
                    <a:pt x="149" y="47"/>
                  </a:lnTo>
                  <a:lnTo>
                    <a:pt x="110" y="86"/>
                  </a:lnTo>
                  <a:lnTo>
                    <a:pt x="117" y="133"/>
                  </a:lnTo>
                  <a:lnTo>
                    <a:pt x="78" y="110"/>
                  </a:lnTo>
                  <a:lnTo>
                    <a:pt x="31" y="133"/>
                  </a:lnTo>
                  <a:lnTo>
                    <a:pt x="39" y="86"/>
                  </a:lnTo>
                  <a:lnTo>
                    <a:pt x="0" y="47"/>
                  </a:lnTo>
                  <a:lnTo>
                    <a:pt x="55" y="39"/>
                  </a:lnTo>
                  <a:lnTo>
                    <a:pt x="78" y="0"/>
                  </a:lnTo>
                  <a:close/>
                </a:path>
              </a:pathLst>
            </a:custGeom>
            <a:solidFill>
              <a:srgbClr val="FBC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0" name="işļîḍè"/>
            <p:cNvSpPr/>
            <p:nvPr/>
          </p:nvSpPr>
          <p:spPr bwMode="auto">
            <a:xfrm>
              <a:off x="4124326" y="2508250"/>
              <a:ext cx="334963" cy="323850"/>
            </a:xfrm>
            <a:custGeom>
              <a:avLst/>
              <a:gdLst>
                <a:gd name="T0" fmla="*/ 109 w 211"/>
                <a:gd name="T1" fmla="*/ 0 h 204"/>
                <a:gd name="T2" fmla="*/ 141 w 211"/>
                <a:gd name="T3" fmla="*/ 71 h 204"/>
                <a:gd name="T4" fmla="*/ 211 w 211"/>
                <a:gd name="T5" fmla="*/ 79 h 204"/>
                <a:gd name="T6" fmla="*/ 156 w 211"/>
                <a:gd name="T7" fmla="*/ 134 h 204"/>
                <a:gd name="T8" fmla="*/ 172 w 211"/>
                <a:gd name="T9" fmla="*/ 204 h 204"/>
                <a:gd name="T10" fmla="*/ 109 w 211"/>
                <a:gd name="T11" fmla="*/ 173 h 204"/>
                <a:gd name="T12" fmla="*/ 39 w 211"/>
                <a:gd name="T13" fmla="*/ 204 h 204"/>
                <a:gd name="T14" fmla="*/ 54 w 211"/>
                <a:gd name="T15" fmla="*/ 134 h 204"/>
                <a:gd name="T16" fmla="*/ 0 w 211"/>
                <a:gd name="T17" fmla="*/ 79 h 204"/>
                <a:gd name="T18" fmla="*/ 70 w 211"/>
                <a:gd name="T19" fmla="*/ 71 h 204"/>
                <a:gd name="T20" fmla="*/ 109 w 211"/>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04">
                  <a:moveTo>
                    <a:pt x="109" y="0"/>
                  </a:moveTo>
                  <a:lnTo>
                    <a:pt x="141" y="71"/>
                  </a:lnTo>
                  <a:lnTo>
                    <a:pt x="211" y="79"/>
                  </a:lnTo>
                  <a:lnTo>
                    <a:pt x="156" y="134"/>
                  </a:lnTo>
                  <a:lnTo>
                    <a:pt x="172" y="204"/>
                  </a:lnTo>
                  <a:lnTo>
                    <a:pt x="109" y="173"/>
                  </a:lnTo>
                  <a:lnTo>
                    <a:pt x="39" y="204"/>
                  </a:lnTo>
                  <a:lnTo>
                    <a:pt x="54" y="134"/>
                  </a:lnTo>
                  <a:lnTo>
                    <a:pt x="0" y="79"/>
                  </a:lnTo>
                  <a:lnTo>
                    <a:pt x="70" y="71"/>
                  </a:lnTo>
                  <a:lnTo>
                    <a:pt x="109" y="0"/>
                  </a:lnTo>
                  <a:close/>
                </a:path>
              </a:pathLst>
            </a:custGeom>
            <a:solidFill>
              <a:srgbClr val="EF7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1" name="iŝļiḍê"/>
            <p:cNvSpPr/>
            <p:nvPr/>
          </p:nvSpPr>
          <p:spPr bwMode="auto">
            <a:xfrm>
              <a:off x="5878513" y="3168650"/>
              <a:ext cx="336550" cy="322263"/>
            </a:xfrm>
            <a:custGeom>
              <a:avLst/>
              <a:gdLst>
                <a:gd name="T0" fmla="*/ 110 w 212"/>
                <a:gd name="T1" fmla="*/ 0 h 203"/>
                <a:gd name="T2" fmla="*/ 141 w 212"/>
                <a:gd name="T3" fmla="*/ 62 h 203"/>
                <a:gd name="T4" fmla="*/ 212 w 212"/>
                <a:gd name="T5" fmla="*/ 78 h 203"/>
                <a:gd name="T6" fmla="*/ 157 w 212"/>
                <a:gd name="T7" fmla="*/ 125 h 203"/>
                <a:gd name="T8" fmla="*/ 173 w 212"/>
                <a:gd name="T9" fmla="*/ 203 h 203"/>
                <a:gd name="T10" fmla="*/ 110 w 212"/>
                <a:gd name="T11" fmla="*/ 164 h 203"/>
                <a:gd name="T12" fmla="*/ 39 w 212"/>
                <a:gd name="T13" fmla="*/ 203 h 203"/>
                <a:gd name="T14" fmla="*/ 55 w 212"/>
                <a:gd name="T15" fmla="*/ 125 h 203"/>
                <a:gd name="T16" fmla="*/ 0 w 212"/>
                <a:gd name="T17" fmla="*/ 78 h 203"/>
                <a:gd name="T18" fmla="*/ 71 w 212"/>
                <a:gd name="T19" fmla="*/ 62 h 203"/>
                <a:gd name="T20" fmla="*/ 110 w 212"/>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203">
                  <a:moveTo>
                    <a:pt x="110" y="0"/>
                  </a:moveTo>
                  <a:lnTo>
                    <a:pt x="141" y="62"/>
                  </a:lnTo>
                  <a:lnTo>
                    <a:pt x="212" y="78"/>
                  </a:lnTo>
                  <a:lnTo>
                    <a:pt x="157" y="125"/>
                  </a:lnTo>
                  <a:lnTo>
                    <a:pt x="173" y="203"/>
                  </a:lnTo>
                  <a:lnTo>
                    <a:pt x="110" y="164"/>
                  </a:lnTo>
                  <a:lnTo>
                    <a:pt x="39" y="203"/>
                  </a:lnTo>
                  <a:lnTo>
                    <a:pt x="55" y="125"/>
                  </a:lnTo>
                  <a:lnTo>
                    <a:pt x="0" y="78"/>
                  </a:lnTo>
                  <a:lnTo>
                    <a:pt x="71" y="62"/>
                  </a:lnTo>
                  <a:lnTo>
                    <a:pt x="110" y="0"/>
                  </a:lnTo>
                  <a:close/>
                </a:path>
              </a:pathLst>
            </a:custGeom>
            <a:solidFill>
              <a:srgbClr val="A1A0E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2" name="iṡľïḑé"/>
            <p:cNvSpPr/>
            <p:nvPr/>
          </p:nvSpPr>
          <p:spPr bwMode="auto">
            <a:xfrm>
              <a:off x="5554663" y="3441700"/>
              <a:ext cx="223838" cy="211138"/>
            </a:xfrm>
            <a:custGeom>
              <a:avLst/>
              <a:gdLst>
                <a:gd name="T0" fmla="*/ 71 w 141"/>
                <a:gd name="T1" fmla="*/ 0 h 133"/>
                <a:gd name="T2" fmla="*/ 94 w 141"/>
                <a:gd name="T3" fmla="*/ 47 h 133"/>
                <a:gd name="T4" fmla="*/ 141 w 141"/>
                <a:gd name="T5" fmla="*/ 47 h 133"/>
                <a:gd name="T6" fmla="*/ 110 w 141"/>
                <a:gd name="T7" fmla="*/ 86 h 133"/>
                <a:gd name="T8" fmla="*/ 118 w 141"/>
                <a:gd name="T9" fmla="*/ 133 h 133"/>
                <a:gd name="T10" fmla="*/ 71 w 141"/>
                <a:gd name="T11" fmla="*/ 110 h 133"/>
                <a:gd name="T12" fmla="*/ 24 w 141"/>
                <a:gd name="T13" fmla="*/ 133 h 133"/>
                <a:gd name="T14" fmla="*/ 39 w 141"/>
                <a:gd name="T15" fmla="*/ 86 h 133"/>
                <a:gd name="T16" fmla="*/ 0 w 141"/>
                <a:gd name="T17" fmla="*/ 47 h 133"/>
                <a:gd name="T18" fmla="*/ 47 w 141"/>
                <a:gd name="T19" fmla="*/ 47 h 133"/>
                <a:gd name="T20" fmla="*/ 71 w 14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3">
                  <a:moveTo>
                    <a:pt x="71" y="0"/>
                  </a:moveTo>
                  <a:lnTo>
                    <a:pt x="94" y="47"/>
                  </a:lnTo>
                  <a:lnTo>
                    <a:pt x="141" y="47"/>
                  </a:lnTo>
                  <a:lnTo>
                    <a:pt x="110" y="86"/>
                  </a:lnTo>
                  <a:lnTo>
                    <a:pt x="118" y="133"/>
                  </a:lnTo>
                  <a:lnTo>
                    <a:pt x="71" y="110"/>
                  </a:lnTo>
                  <a:lnTo>
                    <a:pt x="24" y="133"/>
                  </a:lnTo>
                  <a:lnTo>
                    <a:pt x="39" y="86"/>
                  </a:lnTo>
                  <a:lnTo>
                    <a:pt x="0" y="47"/>
                  </a:lnTo>
                  <a:lnTo>
                    <a:pt x="47" y="47"/>
                  </a:lnTo>
                  <a:lnTo>
                    <a:pt x="71" y="0"/>
                  </a:lnTo>
                  <a:close/>
                </a:path>
              </a:pathLst>
            </a:custGeom>
            <a:solidFill>
              <a:srgbClr val="ED0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3" name="iŝḻiḋe"/>
            <p:cNvSpPr/>
            <p:nvPr/>
          </p:nvSpPr>
          <p:spPr bwMode="auto">
            <a:xfrm>
              <a:off x="7310438" y="2409825"/>
              <a:ext cx="223838" cy="211138"/>
            </a:xfrm>
            <a:custGeom>
              <a:avLst/>
              <a:gdLst>
                <a:gd name="T0" fmla="*/ 70 w 141"/>
                <a:gd name="T1" fmla="*/ 0 h 133"/>
                <a:gd name="T2" fmla="*/ 86 w 141"/>
                <a:gd name="T3" fmla="*/ 39 h 133"/>
                <a:gd name="T4" fmla="*/ 141 w 141"/>
                <a:gd name="T5" fmla="*/ 47 h 133"/>
                <a:gd name="T6" fmla="*/ 102 w 141"/>
                <a:gd name="T7" fmla="*/ 86 h 133"/>
                <a:gd name="T8" fmla="*/ 110 w 141"/>
                <a:gd name="T9" fmla="*/ 133 h 133"/>
                <a:gd name="T10" fmla="*/ 70 w 141"/>
                <a:gd name="T11" fmla="*/ 109 h 133"/>
                <a:gd name="T12" fmla="*/ 23 w 141"/>
                <a:gd name="T13" fmla="*/ 133 h 133"/>
                <a:gd name="T14" fmla="*/ 31 w 141"/>
                <a:gd name="T15" fmla="*/ 86 h 133"/>
                <a:gd name="T16" fmla="*/ 0 w 141"/>
                <a:gd name="T17" fmla="*/ 47 h 133"/>
                <a:gd name="T18" fmla="*/ 47 w 141"/>
                <a:gd name="T19" fmla="*/ 39 h 133"/>
                <a:gd name="T20" fmla="*/ 70 w 14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3">
                  <a:moveTo>
                    <a:pt x="70" y="0"/>
                  </a:moveTo>
                  <a:lnTo>
                    <a:pt x="86" y="39"/>
                  </a:lnTo>
                  <a:lnTo>
                    <a:pt x="141" y="47"/>
                  </a:lnTo>
                  <a:lnTo>
                    <a:pt x="102" y="86"/>
                  </a:lnTo>
                  <a:lnTo>
                    <a:pt x="110" y="133"/>
                  </a:lnTo>
                  <a:lnTo>
                    <a:pt x="70" y="109"/>
                  </a:lnTo>
                  <a:lnTo>
                    <a:pt x="23" y="133"/>
                  </a:lnTo>
                  <a:lnTo>
                    <a:pt x="31" y="86"/>
                  </a:lnTo>
                  <a:lnTo>
                    <a:pt x="0" y="47"/>
                  </a:lnTo>
                  <a:lnTo>
                    <a:pt x="47" y="39"/>
                  </a:lnTo>
                  <a:lnTo>
                    <a:pt x="70" y="0"/>
                  </a:lnTo>
                  <a:close/>
                </a:path>
              </a:pathLst>
            </a:custGeom>
            <a:solidFill>
              <a:srgbClr val="6CD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4" name="išḷïḑé"/>
            <p:cNvSpPr/>
            <p:nvPr/>
          </p:nvSpPr>
          <p:spPr bwMode="auto">
            <a:xfrm>
              <a:off x="5094288" y="2508250"/>
              <a:ext cx="223838" cy="212725"/>
            </a:xfrm>
            <a:custGeom>
              <a:avLst/>
              <a:gdLst>
                <a:gd name="T0" fmla="*/ 71 w 141"/>
                <a:gd name="T1" fmla="*/ 0 h 134"/>
                <a:gd name="T2" fmla="*/ 94 w 141"/>
                <a:gd name="T3" fmla="*/ 40 h 134"/>
                <a:gd name="T4" fmla="*/ 141 w 141"/>
                <a:gd name="T5" fmla="*/ 47 h 134"/>
                <a:gd name="T6" fmla="*/ 102 w 141"/>
                <a:gd name="T7" fmla="*/ 87 h 134"/>
                <a:gd name="T8" fmla="*/ 110 w 141"/>
                <a:gd name="T9" fmla="*/ 134 h 134"/>
                <a:gd name="T10" fmla="*/ 71 w 141"/>
                <a:gd name="T11" fmla="*/ 110 h 134"/>
                <a:gd name="T12" fmla="*/ 24 w 141"/>
                <a:gd name="T13" fmla="*/ 134 h 134"/>
                <a:gd name="T14" fmla="*/ 32 w 141"/>
                <a:gd name="T15" fmla="*/ 87 h 134"/>
                <a:gd name="T16" fmla="*/ 0 w 141"/>
                <a:gd name="T17" fmla="*/ 47 h 134"/>
                <a:gd name="T18" fmla="*/ 47 w 141"/>
                <a:gd name="T19" fmla="*/ 40 h 134"/>
                <a:gd name="T20" fmla="*/ 71 w 141"/>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34">
                  <a:moveTo>
                    <a:pt x="71" y="0"/>
                  </a:moveTo>
                  <a:lnTo>
                    <a:pt x="94" y="40"/>
                  </a:lnTo>
                  <a:lnTo>
                    <a:pt x="141" y="47"/>
                  </a:lnTo>
                  <a:lnTo>
                    <a:pt x="102" y="87"/>
                  </a:lnTo>
                  <a:lnTo>
                    <a:pt x="110" y="134"/>
                  </a:lnTo>
                  <a:lnTo>
                    <a:pt x="71" y="110"/>
                  </a:lnTo>
                  <a:lnTo>
                    <a:pt x="24" y="134"/>
                  </a:lnTo>
                  <a:lnTo>
                    <a:pt x="32" y="87"/>
                  </a:lnTo>
                  <a:lnTo>
                    <a:pt x="0" y="47"/>
                  </a:lnTo>
                  <a:lnTo>
                    <a:pt x="47" y="40"/>
                  </a:lnTo>
                  <a:lnTo>
                    <a:pt x="71" y="0"/>
                  </a:lnTo>
                  <a:close/>
                </a:path>
              </a:pathLst>
            </a:custGeom>
            <a:solidFill>
              <a:srgbClr val="FBCA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5" name="íSlïḍè"/>
            <p:cNvSpPr/>
            <p:nvPr/>
          </p:nvSpPr>
          <p:spPr bwMode="auto">
            <a:xfrm>
              <a:off x="7135813" y="3989388"/>
              <a:ext cx="722313" cy="733425"/>
            </a:xfrm>
            <a:prstGeom prst="ellipse">
              <a:avLst/>
            </a:prstGeom>
            <a:solidFill>
              <a:srgbClr val="FE9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6" name="îś1iḋè"/>
            <p:cNvSpPr/>
            <p:nvPr/>
          </p:nvSpPr>
          <p:spPr bwMode="auto">
            <a:xfrm>
              <a:off x="7210426" y="4076700"/>
              <a:ext cx="573088" cy="571500"/>
            </a:xfrm>
            <a:prstGeom prst="ellipse">
              <a:avLst/>
            </a:prstGeom>
            <a:solidFill>
              <a:srgbClr val="FCB3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7" name="íśḷïďê"/>
            <p:cNvSpPr/>
            <p:nvPr/>
          </p:nvSpPr>
          <p:spPr bwMode="auto">
            <a:xfrm>
              <a:off x="7397751" y="4138613"/>
              <a:ext cx="223838" cy="409575"/>
            </a:xfrm>
            <a:custGeom>
              <a:avLst/>
              <a:gdLst>
                <a:gd name="T0" fmla="*/ 7 w 18"/>
                <a:gd name="T1" fmla="*/ 33 h 33"/>
                <a:gd name="T2" fmla="*/ 7 w 18"/>
                <a:gd name="T3" fmla="*/ 29 h 33"/>
                <a:gd name="T4" fmla="*/ 0 w 18"/>
                <a:gd name="T5" fmla="*/ 28 h 33"/>
                <a:gd name="T6" fmla="*/ 1 w 18"/>
                <a:gd name="T7" fmla="*/ 23 h 33"/>
                <a:gd name="T8" fmla="*/ 8 w 18"/>
                <a:gd name="T9" fmla="*/ 25 h 33"/>
                <a:gd name="T10" fmla="*/ 12 w 18"/>
                <a:gd name="T11" fmla="*/ 22 h 33"/>
                <a:gd name="T12" fmla="*/ 8 w 18"/>
                <a:gd name="T13" fmla="*/ 19 h 33"/>
                <a:gd name="T14" fmla="*/ 0 w 18"/>
                <a:gd name="T15" fmla="*/ 11 h 33"/>
                <a:gd name="T16" fmla="*/ 7 w 18"/>
                <a:gd name="T17" fmla="*/ 4 h 33"/>
                <a:gd name="T18" fmla="*/ 7 w 18"/>
                <a:gd name="T19" fmla="*/ 0 h 33"/>
                <a:gd name="T20" fmla="*/ 11 w 18"/>
                <a:gd name="T21" fmla="*/ 0 h 33"/>
                <a:gd name="T22" fmla="*/ 11 w 18"/>
                <a:gd name="T23" fmla="*/ 4 h 33"/>
                <a:gd name="T24" fmla="*/ 17 w 18"/>
                <a:gd name="T25" fmla="*/ 5 h 33"/>
                <a:gd name="T26" fmla="*/ 16 w 18"/>
                <a:gd name="T27" fmla="*/ 10 h 33"/>
                <a:gd name="T28" fmla="*/ 10 w 18"/>
                <a:gd name="T29" fmla="*/ 8 h 33"/>
                <a:gd name="T30" fmla="*/ 7 w 18"/>
                <a:gd name="T31" fmla="*/ 10 h 33"/>
                <a:gd name="T32" fmla="*/ 11 w 18"/>
                <a:gd name="T33" fmla="*/ 14 h 33"/>
                <a:gd name="T34" fmla="*/ 18 w 18"/>
                <a:gd name="T35" fmla="*/ 22 h 33"/>
                <a:gd name="T36" fmla="*/ 11 w 18"/>
                <a:gd name="T37" fmla="*/ 29 h 33"/>
                <a:gd name="T38" fmla="*/ 11 w 18"/>
                <a:gd name="T39" fmla="*/ 33 h 33"/>
                <a:gd name="T40" fmla="*/ 7 w 18"/>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3">
                  <a:moveTo>
                    <a:pt x="7" y="33"/>
                  </a:moveTo>
                  <a:cubicBezTo>
                    <a:pt x="7" y="29"/>
                    <a:pt x="7" y="29"/>
                    <a:pt x="7" y="29"/>
                  </a:cubicBezTo>
                  <a:cubicBezTo>
                    <a:pt x="4" y="29"/>
                    <a:pt x="2" y="28"/>
                    <a:pt x="0" y="28"/>
                  </a:cubicBezTo>
                  <a:cubicBezTo>
                    <a:pt x="1" y="23"/>
                    <a:pt x="1" y="23"/>
                    <a:pt x="1" y="23"/>
                  </a:cubicBezTo>
                  <a:cubicBezTo>
                    <a:pt x="3" y="24"/>
                    <a:pt x="5" y="25"/>
                    <a:pt x="8" y="25"/>
                  </a:cubicBezTo>
                  <a:cubicBezTo>
                    <a:pt x="10" y="25"/>
                    <a:pt x="12" y="24"/>
                    <a:pt x="12" y="22"/>
                  </a:cubicBezTo>
                  <a:cubicBezTo>
                    <a:pt x="12" y="21"/>
                    <a:pt x="11" y="20"/>
                    <a:pt x="8" y="19"/>
                  </a:cubicBezTo>
                  <a:cubicBezTo>
                    <a:pt x="3" y="17"/>
                    <a:pt x="0" y="15"/>
                    <a:pt x="0" y="11"/>
                  </a:cubicBezTo>
                  <a:cubicBezTo>
                    <a:pt x="0" y="8"/>
                    <a:pt x="3" y="5"/>
                    <a:pt x="7" y="4"/>
                  </a:cubicBezTo>
                  <a:cubicBezTo>
                    <a:pt x="7" y="0"/>
                    <a:pt x="7" y="0"/>
                    <a:pt x="7" y="0"/>
                  </a:cubicBezTo>
                  <a:cubicBezTo>
                    <a:pt x="11" y="0"/>
                    <a:pt x="11" y="0"/>
                    <a:pt x="11" y="0"/>
                  </a:cubicBezTo>
                  <a:cubicBezTo>
                    <a:pt x="11" y="4"/>
                    <a:pt x="11" y="4"/>
                    <a:pt x="11" y="4"/>
                  </a:cubicBezTo>
                  <a:cubicBezTo>
                    <a:pt x="14" y="4"/>
                    <a:pt x="16" y="4"/>
                    <a:pt x="17" y="5"/>
                  </a:cubicBezTo>
                  <a:cubicBezTo>
                    <a:pt x="16" y="10"/>
                    <a:pt x="16" y="10"/>
                    <a:pt x="16" y="10"/>
                  </a:cubicBezTo>
                  <a:cubicBezTo>
                    <a:pt x="15" y="9"/>
                    <a:pt x="13" y="8"/>
                    <a:pt x="10" y="8"/>
                  </a:cubicBezTo>
                  <a:cubicBezTo>
                    <a:pt x="7" y="8"/>
                    <a:pt x="7" y="9"/>
                    <a:pt x="7" y="10"/>
                  </a:cubicBezTo>
                  <a:cubicBezTo>
                    <a:pt x="7" y="12"/>
                    <a:pt x="8" y="13"/>
                    <a:pt x="11" y="14"/>
                  </a:cubicBezTo>
                  <a:cubicBezTo>
                    <a:pt x="16" y="16"/>
                    <a:pt x="18" y="18"/>
                    <a:pt x="18" y="22"/>
                  </a:cubicBezTo>
                  <a:cubicBezTo>
                    <a:pt x="18" y="25"/>
                    <a:pt x="16" y="28"/>
                    <a:pt x="11" y="29"/>
                  </a:cubicBezTo>
                  <a:cubicBezTo>
                    <a:pt x="11" y="33"/>
                    <a:pt x="11" y="33"/>
                    <a:pt x="11" y="33"/>
                  </a:cubicBezTo>
                  <a:lnTo>
                    <a:pt x="7" y="33"/>
                  </a:lnTo>
                  <a:close/>
                </a:path>
              </a:pathLst>
            </a:custGeom>
            <a:solidFill>
              <a:srgbClr val="F9DD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8" name="ïśḷïďè"/>
            <p:cNvSpPr/>
            <p:nvPr/>
          </p:nvSpPr>
          <p:spPr bwMode="auto">
            <a:xfrm>
              <a:off x="4210051" y="1676400"/>
              <a:ext cx="560388" cy="571500"/>
            </a:xfrm>
            <a:prstGeom prst="ellipse">
              <a:avLst/>
            </a:prstGeom>
            <a:solidFill>
              <a:srgbClr val="FE92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9" name="iSḷíḍè"/>
            <p:cNvSpPr/>
            <p:nvPr/>
          </p:nvSpPr>
          <p:spPr bwMode="auto">
            <a:xfrm>
              <a:off x="4273551" y="1738313"/>
              <a:ext cx="447675" cy="447675"/>
            </a:xfrm>
            <a:prstGeom prst="ellipse">
              <a:avLst/>
            </a:prstGeom>
            <a:solidFill>
              <a:srgbClr val="FCB3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0" name="îs1ïďè"/>
            <p:cNvSpPr/>
            <p:nvPr/>
          </p:nvSpPr>
          <p:spPr bwMode="auto">
            <a:xfrm>
              <a:off x="4422776" y="1787525"/>
              <a:ext cx="174625" cy="323850"/>
            </a:xfrm>
            <a:custGeom>
              <a:avLst/>
              <a:gdLst>
                <a:gd name="T0" fmla="*/ 5 w 14"/>
                <a:gd name="T1" fmla="*/ 26 h 26"/>
                <a:gd name="T2" fmla="*/ 5 w 14"/>
                <a:gd name="T3" fmla="*/ 23 h 26"/>
                <a:gd name="T4" fmla="*/ 0 w 14"/>
                <a:gd name="T5" fmla="*/ 22 h 26"/>
                <a:gd name="T6" fmla="*/ 1 w 14"/>
                <a:gd name="T7" fmla="*/ 18 h 26"/>
                <a:gd name="T8" fmla="*/ 6 w 14"/>
                <a:gd name="T9" fmla="*/ 19 h 26"/>
                <a:gd name="T10" fmla="*/ 9 w 14"/>
                <a:gd name="T11" fmla="*/ 17 h 26"/>
                <a:gd name="T12" fmla="*/ 5 w 14"/>
                <a:gd name="T13" fmla="*/ 15 h 26"/>
                <a:gd name="T14" fmla="*/ 0 w 14"/>
                <a:gd name="T15" fmla="*/ 9 h 26"/>
                <a:gd name="T16" fmla="*/ 5 w 14"/>
                <a:gd name="T17" fmla="*/ 3 h 26"/>
                <a:gd name="T18" fmla="*/ 5 w 14"/>
                <a:gd name="T19" fmla="*/ 0 h 26"/>
                <a:gd name="T20" fmla="*/ 8 w 14"/>
                <a:gd name="T21" fmla="*/ 0 h 26"/>
                <a:gd name="T22" fmla="*/ 8 w 14"/>
                <a:gd name="T23" fmla="*/ 3 h 26"/>
                <a:gd name="T24" fmla="*/ 13 w 14"/>
                <a:gd name="T25" fmla="*/ 4 h 26"/>
                <a:gd name="T26" fmla="*/ 12 w 14"/>
                <a:gd name="T27" fmla="*/ 8 h 26"/>
                <a:gd name="T28" fmla="*/ 7 w 14"/>
                <a:gd name="T29" fmla="*/ 7 h 26"/>
                <a:gd name="T30" fmla="*/ 5 w 14"/>
                <a:gd name="T31" fmla="*/ 8 h 26"/>
                <a:gd name="T32" fmla="*/ 8 w 14"/>
                <a:gd name="T33" fmla="*/ 11 h 26"/>
                <a:gd name="T34" fmla="*/ 14 w 14"/>
                <a:gd name="T35" fmla="*/ 17 h 26"/>
                <a:gd name="T36" fmla="*/ 8 w 14"/>
                <a:gd name="T37" fmla="*/ 23 h 26"/>
                <a:gd name="T38" fmla="*/ 8 w 14"/>
                <a:gd name="T39" fmla="*/ 26 h 26"/>
                <a:gd name="T40" fmla="*/ 5 w 14"/>
                <a:gd name="T4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6">
                  <a:moveTo>
                    <a:pt x="5" y="26"/>
                  </a:moveTo>
                  <a:cubicBezTo>
                    <a:pt x="5" y="23"/>
                    <a:pt x="5" y="23"/>
                    <a:pt x="5" y="23"/>
                  </a:cubicBezTo>
                  <a:cubicBezTo>
                    <a:pt x="3" y="23"/>
                    <a:pt x="1" y="22"/>
                    <a:pt x="0" y="22"/>
                  </a:cubicBezTo>
                  <a:cubicBezTo>
                    <a:pt x="1" y="18"/>
                    <a:pt x="1" y="18"/>
                    <a:pt x="1" y="18"/>
                  </a:cubicBezTo>
                  <a:cubicBezTo>
                    <a:pt x="2" y="19"/>
                    <a:pt x="4" y="19"/>
                    <a:pt x="6" y="19"/>
                  </a:cubicBezTo>
                  <a:cubicBezTo>
                    <a:pt x="8" y="19"/>
                    <a:pt x="9" y="19"/>
                    <a:pt x="9" y="17"/>
                  </a:cubicBezTo>
                  <a:cubicBezTo>
                    <a:pt x="9" y="16"/>
                    <a:pt x="8" y="15"/>
                    <a:pt x="5" y="15"/>
                  </a:cubicBezTo>
                  <a:cubicBezTo>
                    <a:pt x="2" y="14"/>
                    <a:pt x="0" y="12"/>
                    <a:pt x="0" y="9"/>
                  </a:cubicBezTo>
                  <a:cubicBezTo>
                    <a:pt x="0" y="6"/>
                    <a:pt x="2" y="4"/>
                    <a:pt x="5" y="3"/>
                  </a:cubicBezTo>
                  <a:cubicBezTo>
                    <a:pt x="5" y="0"/>
                    <a:pt x="5" y="0"/>
                    <a:pt x="5" y="0"/>
                  </a:cubicBezTo>
                  <a:cubicBezTo>
                    <a:pt x="8" y="0"/>
                    <a:pt x="8" y="0"/>
                    <a:pt x="8" y="0"/>
                  </a:cubicBezTo>
                  <a:cubicBezTo>
                    <a:pt x="8" y="3"/>
                    <a:pt x="8" y="3"/>
                    <a:pt x="8" y="3"/>
                  </a:cubicBezTo>
                  <a:cubicBezTo>
                    <a:pt x="10" y="3"/>
                    <a:pt x="12" y="4"/>
                    <a:pt x="13" y="4"/>
                  </a:cubicBezTo>
                  <a:cubicBezTo>
                    <a:pt x="12" y="8"/>
                    <a:pt x="12" y="8"/>
                    <a:pt x="12" y="8"/>
                  </a:cubicBezTo>
                  <a:cubicBezTo>
                    <a:pt x="11" y="7"/>
                    <a:pt x="10" y="7"/>
                    <a:pt x="7" y="7"/>
                  </a:cubicBezTo>
                  <a:cubicBezTo>
                    <a:pt x="5" y="7"/>
                    <a:pt x="5" y="8"/>
                    <a:pt x="5" y="8"/>
                  </a:cubicBezTo>
                  <a:cubicBezTo>
                    <a:pt x="5" y="9"/>
                    <a:pt x="6" y="10"/>
                    <a:pt x="8" y="11"/>
                  </a:cubicBezTo>
                  <a:cubicBezTo>
                    <a:pt x="12" y="12"/>
                    <a:pt x="14" y="14"/>
                    <a:pt x="14" y="17"/>
                  </a:cubicBezTo>
                  <a:cubicBezTo>
                    <a:pt x="14" y="20"/>
                    <a:pt x="12" y="22"/>
                    <a:pt x="8" y="23"/>
                  </a:cubicBezTo>
                  <a:cubicBezTo>
                    <a:pt x="8" y="26"/>
                    <a:pt x="8" y="26"/>
                    <a:pt x="8" y="26"/>
                  </a:cubicBezTo>
                  <a:lnTo>
                    <a:pt x="5" y="26"/>
                  </a:lnTo>
                  <a:close/>
                </a:path>
              </a:pathLst>
            </a:custGeom>
            <a:solidFill>
              <a:srgbClr val="F9DD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Tree>
    <p:extLst>
      <p:ext uri="{BB962C8B-B14F-4D97-AF65-F5344CB8AC3E}">
        <p14:creationId xmlns:p14="http://schemas.microsoft.com/office/powerpoint/2010/main" val="36725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ṩ1îḍe"/>
          <p:cNvSpPr txBox="1"/>
          <p:nvPr/>
        </p:nvSpPr>
        <p:spPr>
          <a:xfrm>
            <a:off x="5639836" y="3222215"/>
            <a:ext cx="6010910" cy="787523"/>
          </a:xfrm>
          <a:prstGeom prst="rect">
            <a:avLst/>
          </a:prstGeom>
          <a:noFill/>
        </p:spPr>
        <p:txBody>
          <a:bodyPr wrap="square" rtlCol="0">
            <a:spAutoFit/>
          </a:bodyPr>
          <a:lstStyle/>
          <a:p>
            <a:pPr>
              <a:lnSpc>
                <a:spcPct val="150000"/>
              </a:lnSpc>
            </a:pPr>
            <a:r>
              <a:rPr lang="zh-CN" altLang="en-US"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如果刘建吾同学想</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在芜湖安家落户</a:t>
            </a:r>
            <a:r>
              <a:rPr lang="zh-CN" altLang="en-US"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，那他可以根据</a:t>
            </a:r>
            <a:r>
              <a:rPr lang="zh-CN" altLang="en-US"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来</a:t>
            </a:r>
            <a:r>
              <a:rPr lang="zh-CN"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芜就业购房</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的相关政策</a:t>
            </a:r>
            <a:r>
              <a:rPr lang="zh-CN" altLang="en-US"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最高可以申请到</a:t>
            </a:r>
            <a:r>
              <a:rPr lang="en-US" altLang="zh-CN"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万元的</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学业及安家</a:t>
            </a:r>
            <a:r>
              <a:rPr lang="zh-CN" altLang="zh-CN"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补助</a:t>
            </a:r>
            <a:r>
              <a:rPr lang="zh-CN" altLang="en-US" sz="160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5585613" y="2621021"/>
            <a:ext cx="3741844" cy="523220"/>
          </a:xfrm>
          <a:prstGeom prst="rect">
            <a:avLst/>
          </a:prstGeom>
          <a:noFill/>
          <a:ln w="9525">
            <a:noFill/>
          </a:ln>
        </p:spPr>
        <p:txBody>
          <a:bodyPr wrap="square">
            <a:spAutoFit/>
            <a:scene3d>
              <a:camera prst="orthographicFront"/>
              <a:lightRig rig="threePt" dir="t"/>
            </a:scene3d>
          </a:bodyPr>
          <a:lstStyle/>
          <a:p>
            <a:r>
              <a:rPr lang="zh-CN" altLang="en-US" sz="2800" b="1" smtClean="0">
                <a:solidFill>
                  <a:srgbClr val="000000"/>
                </a:solidFill>
                <a:latin typeface="微软雅黑" panose="020B0503020204020204" pitchFamily="34" charset="-122"/>
                <a:ea typeface="微软雅黑" panose="020B0503020204020204" pitchFamily="34" charset="-122"/>
                <a:sym typeface="+mn-ea"/>
              </a:rPr>
              <a:t>安家落户在芜湖</a:t>
            </a:r>
            <a:endParaRPr lang="zh-CN" altLang="en-US" sz="2800" b="1">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01" y="900644"/>
            <a:ext cx="5758267" cy="6034802"/>
          </a:xfrm>
          <a:prstGeom prst="rect">
            <a:avLst/>
          </a:prstGeom>
        </p:spPr>
      </p:pic>
    </p:spTree>
    <p:extLst>
      <p:ext uri="{BB962C8B-B14F-4D97-AF65-F5344CB8AC3E}">
        <p14:creationId xmlns:p14="http://schemas.microsoft.com/office/powerpoint/2010/main" val="2867319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228" y="1083733"/>
            <a:ext cx="7053562" cy="4699001"/>
          </a:xfrm>
          <a:prstGeom prst="rect">
            <a:avLst/>
          </a:prstGeom>
        </p:spPr>
      </p:pic>
      <p:sp>
        <p:nvSpPr>
          <p:cNvPr id="6" name="îṩ1îḍe"/>
          <p:cNvSpPr txBox="1"/>
          <p:nvPr/>
        </p:nvSpPr>
        <p:spPr>
          <a:xfrm>
            <a:off x="483898" y="2962480"/>
            <a:ext cx="5061768" cy="2308324"/>
          </a:xfrm>
          <a:prstGeom prst="rect">
            <a:avLst/>
          </a:prstGeom>
          <a:noFill/>
        </p:spPr>
        <p:txBody>
          <a:bodyPr wrap="square" rtlCol="0">
            <a:spAutoFit/>
          </a:bodyPr>
          <a:lstStyle/>
          <a:p>
            <a:pPr>
              <a:lnSpc>
                <a:spcPct val="150000"/>
              </a:lnSpc>
            </a:pP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如果刘建吾同学选择了创业，他可以通过安徽省创业服务云平台获得各类政策扶持，或者参加创新创业大赛获得补助或奖励，如果他创办的企业</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正常</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经营</a:t>
            </a:r>
            <a:r>
              <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个月以上</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，还可以获得</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5000</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元的一次性</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创业</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补贴。如果创办的企业选择入住市级创业载体，还可享受场租、水电、物业费减免。</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483898" y="2439260"/>
            <a:ext cx="5401310" cy="523220"/>
          </a:xfrm>
          <a:prstGeom prst="rect">
            <a:avLst/>
          </a:prstGeom>
          <a:noFill/>
          <a:ln w="9525">
            <a:noFill/>
          </a:ln>
        </p:spPr>
        <p:txBody>
          <a:bodyPr wrap="square">
            <a:spAutoFit/>
            <a:scene3d>
              <a:camera prst="orthographicFront"/>
              <a:lightRig rig="threePt" dir="t"/>
            </a:scene3d>
          </a:bodyPr>
          <a:lstStyle/>
          <a:p>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如果</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刘建吾</a:t>
            </a:r>
            <a:r>
              <a:rPr lang="zh-CN" altLang="en-US" sz="2800" b="1" dirty="0" smtClean="0">
                <a:solidFill>
                  <a:srgbClr val="000000"/>
                </a:solidFill>
                <a:latin typeface="微软雅黑" panose="020B0503020204020204" pitchFamily="34" charset="-122"/>
                <a:ea typeface="微软雅黑" panose="020B0503020204020204" pitchFamily="34" charset="-122"/>
                <a:sym typeface="+mn-ea"/>
              </a:rPr>
              <a:t>选择了创业</a:t>
            </a:r>
            <a:endParaRPr lang="zh-CN" altLang="en-US" sz="2800" b="1" dirty="0">
              <a:solidFill>
                <a:srgbClr val="000000"/>
              </a:solidFill>
              <a:latin typeface="微软雅黑" panose="020B0503020204020204" pitchFamily="34" charset="-122"/>
              <a:ea typeface="微软雅黑" panose="020B0503020204020204" pitchFamily="34" charset="-122"/>
              <a:cs typeface="方正粗黑宋简体" panose="02000000000000000000" charset="-122"/>
            </a:endParaRPr>
          </a:p>
        </p:txBody>
      </p:sp>
    </p:spTree>
    <p:extLst>
      <p:ext uri="{BB962C8B-B14F-4D97-AF65-F5344CB8AC3E}">
        <p14:creationId xmlns:p14="http://schemas.microsoft.com/office/powerpoint/2010/main" val="3224470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4b9b1366-21d9-4991-8314-88de33377259"/>
</p:tagLst>
</file>

<file path=ppt/theme/theme1.xml><?xml version="1.0" encoding="utf-8"?>
<a:theme xmlns:a="http://schemas.openxmlformats.org/drawingml/2006/main" name="橙色波浪">
  <a:themeElements>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DFADAA"/>
        </a:accent5>
        <a:accent6>
          <a:srgbClr val="E54747"/>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5236</Words>
  <Application>Microsoft Office PowerPoint</Application>
  <PresentationFormat>自定义</PresentationFormat>
  <Paragraphs>332</Paragraphs>
  <Slides>44</Slides>
  <Notes>2</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橙色波浪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673</cp:revision>
  <cp:lastPrinted>2020-11-06T07:54:49Z</cp:lastPrinted>
  <dcterms:created xsi:type="dcterms:W3CDTF">2018-08-28T23:40:00Z</dcterms:created>
  <dcterms:modified xsi:type="dcterms:W3CDTF">2020-11-19T02:40:30Z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2052-11.1.0.9996</vt:lpwstr>
  </property>
</Properties>
</file>